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5.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handoutMasterIdLst>
    <p:handoutMasterId r:id="rId22"/>
  </p:handoutMasterIdLst>
  <p:sldIdLst>
    <p:sldId id="302" r:id="rId2"/>
    <p:sldId id="301" r:id="rId3"/>
    <p:sldId id="260" r:id="rId4"/>
    <p:sldId id="300" r:id="rId5"/>
    <p:sldId id="308" r:id="rId6"/>
    <p:sldId id="298" r:id="rId7"/>
    <p:sldId id="307" r:id="rId8"/>
    <p:sldId id="306" r:id="rId9"/>
    <p:sldId id="316" r:id="rId10"/>
    <p:sldId id="261" r:id="rId11"/>
    <p:sldId id="317" r:id="rId12"/>
    <p:sldId id="318" r:id="rId13"/>
    <p:sldId id="313" r:id="rId14"/>
    <p:sldId id="314" r:id="rId15"/>
    <p:sldId id="315" r:id="rId16"/>
    <p:sldId id="309" r:id="rId17"/>
    <p:sldId id="310" r:id="rId18"/>
    <p:sldId id="311" r:id="rId19"/>
    <p:sldId id="303" r:id="rId20"/>
    <p:sldId id="304" r:id="rId21"/>
  </p:sldIdLst>
  <p:sldSz cx="9144000" cy="6858000" type="screen4x3"/>
  <p:notesSz cx="6858000" cy="9296400"/>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FF00"/>
    <a:srgbClr val="96F387"/>
    <a:srgbClr val="0F0F01"/>
    <a:srgbClr val="0B0B0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69" autoAdjust="0"/>
    <p:restoredTop sz="90929"/>
  </p:normalViewPr>
  <p:slideViewPr>
    <p:cSldViewPr>
      <p:cViewPr varScale="1">
        <p:scale>
          <a:sx n="114" d="100"/>
          <a:sy n="114" d="100"/>
        </p:scale>
        <p:origin x="-10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894" tIns="45945" rIns="91894" bIns="45945" numCol="1" anchor="t" anchorCtr="0" compatLnSpc="1">
            <a:prstTxWarp prst="textNoShape">
              <a:avLst/>
            </a:prstTxWarp>
          </a:bodyPr>
          <a:lstStyle>
            <a:lvl1pPr algn="l" defTabSz="918991">
              <a:defRPr sz="1200"/>
            </a:lvl1pPr>
          </a:lstStyle>
          <a:p>
            <a:pPr>
              <a:defRPr/>
            </a:pPr>
            <a:endParaRPr lang="en-US" dirty="0"/>
          </a:p>
        </p:txBody>
      </p:sp>
      <p:sp>
        <p:nvSpPr>
          <p:cNvPr id="46083"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894" tIns="45945" rIns="91894" bIns="45945" numCol="1" anchor="t" anchorCtr="0" compatLnSpc="1">
            <a:prstTxWarp prst="textNoShape">
              <a:avLst/>
            </a:prstTxWarp>
          </a:bodyPr>
          <a:lstStyle>
            <a:lvl1pPr algn="r" defTabSz="918991">
              <a:defRPr sz="1200"/>
            </a:lvl1pPr>
          </a:lstStyle>
          <a:p>
            <a:pPr>
              <a:defRPr/>
            </a:pPr>
            <a:endParaRPr lang="en-US" dirty="0"/>
          </a:p>
        </p:txBody>
      </p:sp>
      <p:sp>
        <p:nvSpPr>
          <p:cNvPr id="46084" name="Rectangle 4"/>
          <p:cNvSpPr>
            <a:spLocks noGrp="1" noChangeArrowheads="1"/>
          </p:cNvSpPr>
          <p:nvPr>
            <p:ph type="ftr" sz="quarter" idx="2"/>
          </p:nvPr>
        </p:nvSpPr>
        <p:spPr bwMode="auto">
          <a:xfrm>
            <a:off x="0" y="8831267"/>
            <a:ext cx="2971800" cy="465137"/>
          </a:xfrm>
          <a:prstGeom prst="rect">
            <a:avLst/>
          </a:prstGeom>
          <a:noFill/>
          <a:ln w="9525">
            <a:noFill/>
            <a:miter lim="800000"/>
            <a:headEnd/>
            <a:tailEnd/>
          </a:ln>
          <a:effectLst/>
        </p:spPr>
        <p:txBody>
          <a:bodyPr vert="horz" wrap="square" lIns="91894" tIns="45945" rIns="91894" bIns="45945" numCol="1" anchor="b" anchorCtr="0" compatLnSpc="1">
            <a:prstTxWarp prst="textNoShape">
              <a:avLst/>
            </a:prstTxWarp>
          </a:bodyPr>
          <a:lstStyle>
            <a:lvl1pPr algn="l" defTabSz="918991">
              <a:defRPr sz="1200"/>
            </a:lvl1pPr>
          </a:lstStyle>
          <a:p>
            <a:pPr>
              <a:defRPr/>
            </a:pPr>
            <a:endParaRPr lang="en-US" dirty="0"/>
          </a:p>
        </p:txBody>
      </p:sp>
      <p:sp>
        <p:nvSpPr>
          <p:cNvPr id="46085" name="Rectangle 5"/>
          <p:cNvSpPr>
            <a:spLocks noGrp="1" noChangeArrowheads="1"/>
          </p:cNvSpPr>
          <p:nvPr>
            <p:ph type="sldNum" sz="quarter" idx="3"/>
          </p:nvPr>
        </p:nvSpPr>
        <p:spPr bwMode="auto">
          <a:xfrm>
            <a:off x="3886200" y="8831267"/>
            <a:ext cx="2971800" cy="465137"/>
          </a:xfrm>
          <a:prstGeom prst="rect">
            <a:avLst/>
          </a:prstGeom>
          <a:noFill/>
          <a:ln w="9525">
            <a:noFill/>
            <a:miter lim="800000"/>
            <a:headEnd/>
            <a:tailEnd/>
          </a:ln>
          <a:effectLst/>
        </p:spPr>
        <p:txBody>
          <a:bodyPr vert="horz" wrap="square" lIns="91894" tIns="45945" rIns="91894" bIns="45945" numCol="1" anchor="b" anchorCtr="0" compatLnSpc="1">
            <a:prstTxWarp prst="textNoShape">
              <a:avLst/>
            </a:prstTxWarp>
          </a:bodyPr>
          <a:lstStyle>
            <a:lvl1pPr algn="r" defTabSz="918991">
              <a:defRPr sz="1200"/>
            </a:lvl1pPr>
          </a:lstStyle>
          <a:p>
            <a:pPr>
              <a:defRPr/>
            </a:pPr>
            <a:fld id="{319D5505-00D7-4B9E-BE81-55A05ED4F09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26"/>
          <p:cNvGrpSpPr>
            <a:grpSpLocks/>
          </p:cNvGrpSpPr>
          <p:nvPr/>
        </p:nvGrpSpPr>
        <p:grpSpPr bwMode="auto">
          <a:xfrm>
            <a:off x="0" y="68263"/>
            <a:ext cx="8678863" cy="6713537"/>
            <a:chOff x="0" y="43"/>
            <a:chExt cx="5467" cy="4229"/>
          </a:xfrm>
        </p:grpSpPr>
        <p:sp>
          <p:nvSpPr>
            <p:cNvPr id="5" name="Rectangle 1027"/>
            <p:cNvSpPr>
              <a:spLocks noChangeArrowheads="1"/>
            </p:cNvSpPr>
            <p:nvPr userDrawn="1"/>
          </p:nvSpPr>
          <p:spPr bwMode="auto">
            <a:xfrm>
              <a:off x="692" y="494"/>
              <a:ext cx="4775" cy="936"/>
            </a:xfrm>
            <a:prstGeom prst="rect">
              <a:avLst/>
            </a:prstGeom>
            <a:solidFill>
              <a:schemeClr val="accent1"/>
            </a:solidFill>
            <a:ln w="9525">
              <a:noFill/>
              <a:miter lim="800000"/>
              <a:headEnd/>
              <a:tailEnd/>
            </a:ln>
            <a:effectLst/>
          </p:spPr>
          <p:txBody>
            <a:bodyPr wrap="none" anchor="ctr"/>
            <a:lstStyle/>
            <a:p>
              <a:pPr>
                <a:defRPr/>
              </a:pPr>
              <a:endParaRPr lang="en-US" dirty="0"/>
            </a:p>
          </p:txBody>
        </p:sp>
        <p:grpSp>
          <p:nvGrpSpPr>
            <p:cNvPr id="6" name="Group 1028"/>
            <p:cNvGrpSpPr>
              <a:grpSpLocks/>
            </p:cNvGrpSpPr>
            <p:nvPr userDrawn="1"/>
          </p:nvGrpSpPr>
          <p:grpSpPr bwMode="auto">
            <a:xfrm>
              <a:off x="0" y="43"/>
              <a:ext cx="624" cy="4229"/>
              <a:chOff x="0" y="43"/>
              <a:chExt cx="624" cy="4229"/>
            </a:xfrm>
          </p:grpSpPr>
          <p:sp>
            <p:nvSpPr>
              <p:cNvPr id="7" name="Line 1029"/>
              <p:cNvSpPr>
                <a:spLocks noChangeShapeType="1"/>
              </p:cNvSpPr>
              <p:nvPr userDrawn="1"/>
            </p:nvSpPr>
            <p:spPr bwMode="auto">
              <a:xfrm>
                <a:off x="0" y="4203"/>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8" name="Line 1030"/>
              <p:cNvSpPr>
                <a:spLocks noChangeShapeType="1"/>
              </p:cNvSpPr>
              <p:nvPr userDrawn="1"/>
            </p:nvSpPr>
            <p:spPr bwMode="auto">
              <a:xfrm>
                <a:off x="0" y="4239"/>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9" name="Line 1031"/>
              <p:cNvSpPr>
                <a:spLocks noChangeShapeType="1"/>
              </p:cNvSpPr>
              <p:nvPr userDrawn="1"/>
            </p:nvSpPr>
            <p:spPr bwMode="auto">
              <a:xfrm>
                <a:off x="0" y="4272"/>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10" name="Line 1032"/>
              <p:cNvSpPr>
                <a:spLocks noChangeShapeType="1"/>
              </p:cNvSpPr>
              <p:nvPr userDrawn="1"/>
            </p:nvSpPr>
            <p:spPr bwMode="auto">
              <a:xfrm>
                <a:off x="0" y="4113"/>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11" name="Line 1033"/>
              <p:cNvSpPr>
                <a:spLocks noChangeShapeType="1"/>
              </p:cNvSpPr>
              <p:nvPr userDrawn="1"/>
            </p:nvSpPr>
            <p:spPr bwMode="auto">
              <a:xfrm>
                <a:off x="0" y="4065"/>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12" name="Line 1034"/>
              <p:cNvSpPr>
                <a:spLocks noChangeShapeType="1"/>
              </p:cNvSpPr>
              <p:nvPr userDrawn="1"/>
            </p:nvSpPr>
            <p:spPr bwMode="auto">
              <a:xfrm>
                <a:off x="0" y="4158"/>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13" name="Line 1035"/>
              <p:cNvSpPr>
                <a:spLocks noChangeShapeType="1"/>
              </p:cNvSpPr>
              <p:nvPr userDrawn="1"/>
            </p:nvSpPr>
            <p:spPr bwMode="auto">
              <a:xfrm>
                <a:off x="0" y="3666"/>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14" name="Line 1036"/>
              <p:cNvSpPr>
                <a:spLocks noChangeShapeType="1"/>
              </p:cNvSpPr>
              <p:nvPr userDrawn="1"/>
            </p:nvSpPr>
            <p:spPr bwMode="auto">
              <a:xfrm>
                <a:off x="0" y="3639"/>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15" name="Line 1037"/>
              <p:cNvSpPr>
                <a:spLocks noChangeShapeType="1"/>
              </p:cNvSpPr>
              <p:nvPr userDrawn="1"/>
            </p:nvSpPr>
            <p:spPr bwMode="auto">
              <a:xfrm>
                <a:off x="0" y="4020"/>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16" name="Line 1038"/>
              <p:cNvSpPr>
                <a:spLocks noChangeShapeType="1"/>
              </p:cNvSpPr>
              <p:nvPr userDrawn="1"/>
            </p:nvSpPr>
            <p:spPr bwMode="auto">
              <a:xfrm>
                <a:off x="0" y="3894"/>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17" name="Line 1039"/>
              <p:cNvSpPr>
                <a:spLocks noChangeShapeType="1"/>
              </p:cNvSpPr>
              <p:nvPr userDrawn="1"/>
            </p:nvSpPr>
            <p:spPr bwMode="auto">
              <a:xfrm>
                <a:off x="0" y="3813"/>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18" name="Line 1040"/>
              <p:cNvSpPr>
                <a:spLocks noChangeShapeType="1"/>
              </p:cNvSpPr>
              <p:nvPr userDrawn="1"/>
            </p:nvSpPr>
            <p:spPr bwMode="auto">
              <a:xfrm>
                <a:off x="0" y="3999"/>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19" name="Line 1041"/>
              <p:cNvSpPr>
                <a:spLocks noChangeShapeType="1"/>
              </p:cNvSpPr>
              <p:nvPr userDrawn="1"/>
            </p:nvSpPr>
            <p:spPr bwMode="auto">
              <a:xfrm>
                <a:off x="0" y="3687"/>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0" name="Line 1042"/>
              <p:cNvSpPr>
                <a:spLocks noChangeShapeType="1"/>
              </p:cNvSpPr>
              <p:nvPr userDrawn="1"/>
            </p:nvSpPr>
            <p:spPr bwMode="auto">
              <a:xfrm>
                <a:off x="0" y="3741"/>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1" name="Line 1043"/>
              <p:cNvSpPr>
                <a:spLocks noChangeShapeType="1"/>
              </p:cNvSpPr>
              <p:nvPr userDrawn="1"/>
            </p:nvSpPr>
            <p:spPr bwMode="auto">
              <a:xfrm>
                <a:off x="0" y="393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2" name="Line 1044"/>
              <p:cNvSpPr>
                <a:spLocks noChangeShapeType="1"/>
              </p:cNvSpPr>
              <p:nvPr userDrawn="1"/>
            </p:nvSpPr>
            <p:spPr bwMode="auto">
              <a:xfrm>
                <a:off x="0" y="3918"/>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3" name="Line 1045"/>
              <p:cNvSpPr>
                <a:spLocks noChangeShapeType="1"/>
              </p:cNvSpPr>
              <p:nvPr userDrawn="1"/>
            </p:nvSpPr>
            <p:spPr bwMode="auto">
              <a:xfrm>
                <a:off x="0" y="3510"/>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4" name="Line 1046"/>
              <p:cNvSpPr>
                <a:spLocks noChangeShapeType="1"/>
              </p:cNvSpPr>
              <p:nvPr userDrawn="1"/>
            </p:nvSpPr>
            <p:spPr bwMode="auto">
              <a:xfrm>
                <a:off x="0" y="3546"/>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5" name="Line 1047"/>
              <p:cNvSpPr>
                <a:spLocks noChangeShapeType="1"/>
              </p:cNvSpPr>
              <p:nvPr userDrawn="1"/>
            </p:nvSpPr>
            <p:spPr bwMode="auto">
              <a:xfrm>
                <a:off x="0" y="357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 name="Line 1048"/>
              <p:cNvSpPr>
                <a:spLocks noChangeShapeType="1"/>
              </p:cNvSpPr>
              <p:nvPr userDrawn="1"/>
            </p:nvSpPr>
            <p:spPr bwMode="auto">
              <a:xfrm>
                <a:off x="0" y="3420"/>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7" name="Line 1049"/>
              <p:cNvSpPr>
                <a:spLocks noChangeShapeType="1"/>
              </p:cNvSpPr>
              <p:nvPr userDrawn="1"/>
            </p:nvSpPr>
            <p:spPr bwMode="auto">
              <a:xfrm>
                <a:off x="0" y="3372"/>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8" name="Line 1050"/>
              <p:cNvSpPr>
                <a:spLocks noChangeShapeType="1"/>
              </p:cNvSpPr>
              <p:nvPr userDrawn="1"/>
            </p:nvSpPr>
            <p:spPr bwMode="auto">
              <a:xfrm>
                <a:off x="0" y="3465"/>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9" name="Line 1051"/>
              <p:cNvSpPr>
                <a:spLocks noChangeShapeType="1"/>
              </p:cNvSpPr>
              <p:nvPr userDrawn="1"/>
            </p:nvSpPr>
            <p:spPr bwMode="auto">
              <a:xfrm>
                <a:off x="0" y="2973"/>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30" name="Line 1052"/>
              <p:cNvSpPr>
                <a:spLocks noChangeShapeType="1"/>
              </p:cNvSpPr>
              <p:nvPr userDrawn="1"/>
            </p:nvSpPr>
            <p:spPr bwMode="auto">
              <a:xfrm>
                <a:off x="0" y="2946"/>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31" name="Line 1053"/>
              <p:cNvSpPr>
                <a:spLocks noChangeShapeType="1"/>
              </p:cNvSpPr>
              <p:nvPr userDrawn="1"/>
            </p:nvSpPr>
            <p:spPr bwMode="auto">
              <a:xfrm>
                <a:off x="0" y="3327"/>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32" name="Line 1054"/>
              <p:cNvSpPr>
                <a:spLocks noChangeShapeType="1"/>
              </p:cNvSpPr>
              <p:nvPr userDrawn="1"/>
            </p:nvSpPr>
            <p:spPr bwMode="auto">
              <a:xfrm>
                <a:off x="0" y="3201"/>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33" name="Line 1055"/>
              <p:cNvSpPr>
                <a:spLocks noChangeShapeType="1"/>
              </p:cNvSpPr>
              <p:nvPr userDrawn="1"/>
            </p:nvSpPr>
            <p:spPr bwMode="auto">
              <a:xfrm>
                <a:off x="0" y="3120"/>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34" name="Line 1056"/>
              <p:cNvSpPr>
                <a:spLocks noChangeShapeType="1"/>
              </p:cNvSpPr>
              <p:nvPr userDrawn="1"/>
            </p:nvSpPr>
            <p:spPr bwMode="auto">
              <a:xfrm>
                <a:off x="0" y="3306"/>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35" name="Line 1057"/>
              <p:cNvSpPr>
                <a:spLocks noChangeShapeType="1"/>
              </p:cNvSpPr>
              <p:nvPr userDrawn="1"/>
            </p:nvSpPr>
            <p:spPr bwMode="auto">
              <a:xfrm>
                <a:off x="0" y="2994"/>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36" name="Line 1058"/>
              <p:cNvSpPr>
                <a:spLocks noChangeShapeType="1"/>
              </p:cNvSpPr>
              <p:nvPr userDrawn="1"/>
            </p:nvSpPr>
            <p:spPr bwMode="auto">
              <a:xfrm>
                <a:off x="0" y="3048"/>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37" name="Line 1059"/>
              <p:cNvSpPr>
                <a:spLocks noChangeShapeType="1"/>
              </p:cNvSpPr>
              <p:nvPr userDrawn="1"/>
            </p:nvSpPr>
            <p:spPr bwMode="auto">
              <a:xfrm>
                <a:off x="0" y="3246"/>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38" name="Line 1060"/>
              <p:cNvSpPr>
                <a:spLocks noChangeShapeType="1"/>
              </p:cNvSpPr>
              <p:nvPr userDrawn="1"/>
            </p:nvSpPr>
            <p:spPr bwMode="auto">
              <a:xfrm>
                <a:off x="0" y="3225"/>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39" name="Line 1061"/>
              <p:cNvSpPr>
                <a:spLocks noChangeShapeType="1"/>
              </p:cNvSpPr>
              <p:nvPr userDrawn="1"/>
            </p:nvSpPr>
            <p:spPr bwMode="auto">
              <a:xfrm>
                <a:off x="0" y="2831"/>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40" name="Line 1062"/>
              <p:cNvSpPr>
                <a:spLocks noChangeShapeType="1"/>
              </p:cNvSpPr>
              <p:nvPr userDrawn="1"/>
            </p:nvSpPr>
            <p:spPr bwMode="auto">
              <a:xfrm>
                <a:off x="0" y="2750"/>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41" name="Line 1063"/>
              <p:cNvSpPr>
                <a:spLocks noChangeShapeType="1"/>
              </p:cNvSpPr>
              <p:nvPr userDrawn="1"/>
            </p:nvSpPr>
            <p:spPr bwMode="auto">
              <a:xfrm>
                <a:off x="0" y="2678"/>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42" name="Line 1064"/>
              <p:cNvSpPr>
                <a:spLocks noChangeShapeType="1"/>
              </p:cNvSpPr>
              <p:nvPr userDrawn="1"/>
            </p:nvSpPr>
            <p:spPr bwMode="auto">
              <a:xfrm>
                <a:off x="0" y="2876"/>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43" name="Line 1065"/>
              <p:cNvSpPr>
                <a:spLocks noChangeShapeType="1"/>
              </p:cNvSpPr>
              <p:nvPr userDrawn="1"/>
            </p:nvSpPr>
            <p:spPr bwMode="auto">
              <a:xfrm>
                <a:off x="0" y="2855"/>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44" name="Line 1066"/>
              <p:cNvSpPr>
                <a:spLocks noChangeShapeType="1"/>
              </p:cNvSpPr>
              <p:nvPr userDrawn="1"/>
            </p:nvSpPr>
            <p:spPr bwMode="auto">
              <a:xfrm>
                <a:off x="0" y="2554"/>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45" name="Line 1067"/>
              <p:cNvSpPr>
                <a:spLocks noChangeShapeType="1"/>
              </p:cNvSpPr>
              <p:nvPr userDrawn="1"/>
            </p:nvSpPr>
            <p:spPr bwMode="auto">
              <a:xfrm>
                <a:off x="0" y="2590"/>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46" name="Line 1068"/>
              <p:cNvSpPr>
                <a:spLocks noChangeShapeType="1"/>
              </p:cNvSpPr>
              <p:nvPr userDrawn="1"/>
            </p:nvSpPr>
            <p:spPr bwMode="auto">
              <a:xfrm>
                <a:off x="0" y="2623"/>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47" name="Line 1069"/>
              <p:cNvSpPr>
                <a:spLocks noChangeShapeType="1"/>
              </p:cNvSpPr>
              <p:nvPr userDrawn="1"/>
            </p:nvSpPr>
            <p:spPr bwMode="auto">
              <a:xfrm>
                <a:off x="0" y="2464"/>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48" name="Line 1070"/>
              <p:cNvSpPr>
                <a:spLocks noChangeShapeType="1"/>
              </p:cNvSpPr>
              <p:nvPr userDrawn="1"/>
            </p:nvSpPr>
            <p:spPr bwMode="auto">
              <a:xfrm>
                <a:off x="0" y="2416"/>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49" name="Line 1071"/>
              <p:cNvSpPr>
                <a:spLocks noChangeShapeType="1"/>
              </p:cNvSpPr>
              <p:nvPr userDrawn="1"/>
            </p:nvSpPr>
            <p:spPr bwMode="auto">
              <a:xfrm>
                <a:off x="0" y="250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50" name="Line 1072"/>
              <p:cNvSpPr>
                <a:spLocks noChangeShapeType="1"/>
              </p:cNvSpPr>
              <p:nvPr userDrawn="1"/>
            </p:nvSpPr>
            <p:spPr bwMode="auto">
              <a:xfrm>
                <a:off x="0" y="2371"/>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51" name="Line 1073"/>
              <p:cNvSpPr>
                <a:spLocks noChangeShapeType="1"/>
              </p:cNvSpPr>
              <p:nvPr userDrawn="1"/>
            </p:nvSpPr>
            <p:spPr bwMode="auto">
              <a:xfrm>
                <a:off x="0" y="2245"/>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52" name="Line 1074"/>
              <p:cNvSpPr>
                <a:spLocks noChangeShapeType="1"/>
              </p:cNvSpPr>
              <p:nvPr userDrawn="1"/>
            </p:nvSpPr>
            <p:spPr bwMode="auto">
              <a:xfrm>
                <a:off x="0" y="2350"/>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53" name="Line 1075"/>
              <p:cNvSpPr>
                <a:spLocks noChangeShapeType="1"/>
              </p:cNvSpPr>
              <p:nvPr userDrawn="1"/>
            </p:nvSpPr>
            <p:spPr bwMode="auto">
              <a:xfrm>
                <a:off x="0" y="2290"/>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54" name="Line 1076"/>
              <p:cNvSpPr>
                <a:spLocks noChangeShapeType="1"/>
              </p:cNvSpPr>
              <p:nvPr userDrawn="1"/>
            </p:nvSpPr>
            <p:spPr bwMode="auto">
              <a:xfrm>
                <a:off x="0" y="2269"/>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55" name="Line 1077"/>
              <p:cNvSpPr>
                <a:spLocks noChangeShapeType="1"/>
              </p:cNvSpPr>
              <p:nvPr userDrawn="1"/>
            </p:nvSpPr>
            <p:spPr bwMode="auto">
              <a:xfrm>
                <a:off x="0" y="2130"/>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56" name="Line 1078"/>
              <p:cNvSpPr>
                <a:spLocks noChangeShapeType="1"/>
              </p:cNvSpPr>
              <p:nvPr userDrawn="1"/>
            </p:nvSpPr>
            <p:spPr bwMode="auto">
              <a:xfrm>
                <a:off x="0" y="2166"/>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57" name="Line 1079"/>
              <p:cNvSpPr>
                <a:spLocks noChangeShapeType="1"/>
              </p:cNvSpPr>
              <p:nvPr userDrawn="1"/>
            </p:nvSpPr>
            <p:spPr bwMode="auto">
              <a:xfrm>
                <a:off x="0" y="219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58" name="Line 1080"/>
              <p:cNvSpPr>
                <a:spLocks noChangeShapeType="1"/>
              </p:cNvSpPr>
              <p:nvPr userDrawn="1"/>
            </p:nvSpPr>
            <p:spPr bwMode="auto">
              <a:xfrm>
                <a:off x="0" y="2040"/>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59" name="Line 1081"/>
              <p:cNvSpPr>
                <a:spLocks noChangeShapeType="1"/>
              </p:cNvSpPr>
              <p:nvPr userDrawn="1"/>
            </p:nvSpPr>
            <p:spPr bwMode="auto">
              <a:xfrm>
                <a:off x="0" y="1992"/>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60" name="Line 1082"/>
              <p:cNvSpPr>
                <a:spLocks noChangeShapeType="1"/>
              </p:cNvSpPr>
              <p:nvPr userDrawn="1"/>
            </p:nvSpPr>
            <p:spPr bwMode="auto">
              <a:xfrm>
                <a:off x="0" y="2085"/>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61" name="Line 1083"/>
              <p:cNvSpPr>
                <a:spLocks noChangeShapeType="1"/>
              </p:cNvSpPr>
              <p:nvPr userDrawn="1"/>
            </p:nvSpPr>
            <p:spPr bwMode="auto">
              <a:xfrm>
                <a:off x="0" y="1593"/>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62" name="Line 1084"/>
              <p:cNvSpPr>
                <a:spLocks noChangeShapeType="1"/>
              </p:cNvSpPr>
              <p:nvPr userDrawn="1"/>
            </p:nvSpPr>
            <p:spPr bwMode="auto">
              <a:xfrm>
                <a:off x="0" y="1566"/>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63" name="Line 1085"/>
              <p:cNvSpPr>
                <a:spLocks noChangeShapeType="1"/>
              </p:cNvSpPr>
              <p:nvPr userDrawn="1"/>
            </p:nvSpPr>
            <p:spPr bwMode="auto">
              <a:xfrm>
                <a:off x="0" y="1947"/>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64" name="Line 1086"/>
              <p:cNvSpPr>
                <a:spLocks noChangeShapeType="1"/>
              </p:cNvSpPr>
              <p:nvPr userDrawn="1"/>
            </p:nvSpPr>
            <p:spPr bwMode="auto">
              <a:xfrm>
                <a:off x="0" y="1821"/>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65" name="Line 1087"/>
              <p:cNvSpPr>
                <a:spLocks noChangeShapeType="1"/>
              </p:cNvSpPr>
              <p:nvPr userDrawn="1"/>
            </p:nvSpPr>
            <p:spPr bwMode="auto">
              <a:xfrm>
                <a:off x="0" y="1740"/>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66" name="Line 1088"/>
              <p:cNvSpPr>
                <a:spLocks noChangeShapeType="1"/>
              </p:cNvSpPr>
              <p:nvPr userDrawn="1"/>
            </p:nvSpPr>
            <p:spPr bwMode="auto">
              <a:xfrm>
                <a:off x="0" y="1926"/>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67" name="Line 1089"/>
              <p:cNvSpPr>
                <a:spLocks noChangeShapeType="1"/>
              </p:cNvSpPr>
              <p:nvPr userDrawn="1"/>
            </p:nvSpPr>
            <p:spPr bwMode="auto">
              <a:xfrm>
                <a:off x="0" y="1614"/>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68" name="Line 1090"/>
              <p:cNvSpPr>
                <a:spLocks noChangeShapeType="1"/>
              </p:cNvSpPr>
              <p:nvPr userDrawn="1"/>
            </p:nvSpPr>
            <p:spPr bwMode="auto">
              <a:xfrm>
                <a:off x="0" y="1668"/>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69" name="Line 1091"/>
              <p:cNvSpPr>
                <a:spLocks noChangeShapeType="1"/>
              </p:cNvSpPr>
              <p:nvPr userDrawn="1"/>
            </p:nvSpPr>
            <p:spPr bwMode="auto">
              <a:xfrm>
                <a:off x="0" y="1866"/>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70" name="Line 1092"/>
              <p:cNvSpPr>
                <a:spLocks noChangeShapeType="1"/>
              </p:cNvSpPr>
              <p:nvPr userDrawn="1"/>
            </p:nvSpPr>
            <p:spPr bwMode="auto">
              <a:xfrm>
                <a:off x="0" y="1845"/>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71" name="Line 1093"/>
              <p:cNvSpPr>
                <a:spLocks noChangeShapeType="1"/>
              </p:cNvSpPr>
              <p:nvPr userDrawn="1"/>
            </p:nvSpPr>
            <p:spPr bwMode="auto">
              <a:xfrm>
                <a:off x="0" y="1437"/>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72" name="Line 1094"/>
              <p:cNvSpPr>
                <a:spLocks noChangeShapeType="1"/>
              </p:cNvSpPr>
              <p:nvPr userDrawn="1"/>
            </p:nvSpPr>
            <p:spPr bwMode="auto">
              <a:xfrm>
                <a:off x="0" y="1473"/>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73" name="Line 1095"/>
              <p:cNvSpPr>
                <a:spLocks noChangeShapeType="1"/>
              </p:cNvSpPr>
              <p:nvPr userDrawn="1"/>
            </p:nvSpPr>
            <p:spPr bwMode="auto">
              <a:xfrm>
                <a:off x="0" y="1506"/>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74" name="Line 1096"/>
              <p:cNvSpPr>
                <a:spLocks noChangeShapeType="1"/>
              </p:cNvSpPr>
              <p:nvPr userDrawn="1"/>
            </p:nvSpPr>
            <p:spPr bwMode="auto">
              <a:xfrm>
                <a:off x="0" y="1347"/>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75" name="Line 1097"/>
              <p:cNvSpPr>
                <a:spLocks noChangeShapeType="1"/>
              </p:cNvSpPr>
              <p:nvPr userDrawn="1"/>
            </p:nvSpPr>
            <p:spPr bwMode="auto">
              <a:xfrm>
                <a:off x="0" y="1392"/>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76" name="Line 1098"/>
              <p:cNvSpPr>
                <a:spLocks noChangeShapeType="1"/>
              </p:cNvSpPr>
              <p:nvPr userDrawn="1"/>
            </p:nvSpPr>
            <p:spPr bwMode="auto">
              <a:xfrm>
                <a:off x="0" y="1016"/>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77" name="Line 1099"/>
              <p:cNvSpPr>
                <a:spLocks noChangeShapeType="1"/>
              </p:cNvSpPr>
              <p:nvPr userDrawn="1"/>
            </p:nvSpPr>
            <p:spPr bwMode="auto">
              <a:xfrm>
                <a:off x="0" y="989"/>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78" name="Line 1100"/>
              <p:cNvSpPr>
                <a:spLocks noChangeShapeType="1"/>
              </p:cNvSpPr>
              <p:nvPr userDrawn="1"/>
            </p:nvSpPr>
            <p:spPr bwMode="auto">
              <a:xfrm>
                <a:off x="0" y="1244"/>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79" name="Line 1101"/>
              <p:cNvSpPr>
                <a:spLocks noChangeShapeType="1"/>
              </p:cNvSpPr>
              <p:nvPr userDrawn="1"/>
            </p:nvSpPr>
            <p:spPr bwMode="auto">
              <a:xfrm>
                <a:off x="0" y="1163"/>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80" name="Line 1102"/>
              <p:cNvSpPr>
                <a:spLocks noChangeShapeType="1"/>
              </p:cNvSpPr>
              <p:nvPr userDrawn="1"/>
            </p:nvSpPr>
            <p:spPr bwMode="auto">
              <a:xfrm>
                <a:off x="0" y="1037"/>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81" name="Line 1103"/>
              <p:cNvSpPr>
                <a:spLocks noChangeShapeType="1"/>
              </p:cNvSpPr>
              <p:nvPr userDrawn="1"/>
            </p:nvSpPr>
            <p:spPr bwMode="auto">
              <a:xfrm>
                <a:off x="0" y="1091"/>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82" name="Line 1104"/>
              <p:cNvSpPr>
                <a:spLocks noChangeShapeType="1"/>
              </p:cNvSpPr>
              <p:nvPr userDrawn="1"/>
            </p:nvSpPr>
            <p:spPr bwMode="auto">
              <a:xfrm>
                <a:off x="0" y="128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83" name="Line 1105"/>
              <p:cNvSpPr>
                <a:spLocks noChangeShapeType="1"/>
              </p:cNvSpPr>
              <p:nvPr userDrawn="1"/>
            </p:nvSpPr>
            <p:spPr bwMode="auto">
              <a:xfrm>
                <a:off x="0" y="1268"/>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84" name="Line 1106"/>
              <p:cNvSpPr>
                <a:spLocks noChangeShapeType="1"/>
              </p:cNvSpPr>
              <p:nvPr userDrawn="1"/>
            </p:nvSpPr>
            <p:spPr bwMode="auto">
              <a:xfrm>
                <a:off x="0" y="860"/>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85" name="Line 1107"/>
              <p:cNvSpPr>
                <a:spLocks noChangeShapeType="1"/>
              </p:cNvSpPr>
              <p:nvPr userDrawn="1"/>
            </p:nvSpPr>
            <p:spPr bwMode="auto">
              <a:xfrm>
                <a:off x="0" y="896"/>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86" name="Line 1108"/>
              <p:cNvSpPr>
                <a:spLocks noChangeShapeType="1"/>
              </p:cNvSpPr>
              <p:nvPr userDrawn="1"/>
            </p:nvSpPr>
            <p:spPr bwMode="auto">
              <a:xfrm>
                <a:off x="0" y="92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87" name="Line 1109"/>
              <p:cNvSpPr>
                <a:spLocks noChangeShapeType="1"/>
              </p:cNvSpPr>
              <p:nvPr userDrawn="1"/>
            </p:nvSpPr>
            <p:spPr bwMode="auto">
              <a:xfrm>
                <a:off x="0" y="770"/>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88" name="Line 1110"/>
              <p:cNvSpPr>
                <a:spLocks noChangeShapeType="1"/>
              </p:cNvSpPr>
              <p:nvPr userDrawn="1"/>
            </p:nvSpPr>
            <p:spPr bwMode="auto">
              <a:xfrm>
                <a:off x="0" y="815"/>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89" name="Line 1111"/>
              <p:cNvSpPr>
                <a:spLocks noChangeShapeType="1"/>
              </p:cNvSpPr>
              <p:nvPr userDrawn="1"/>
            </p:nvSpPr>
            <p:spPr bwMode="auto">
              <a:xfrm>
                <a:off x="0" y="718"/>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90" name="Line 1112"/>
              <p:cNvSpPr>
                <a:spLocks noChangeShapeType="1"/>
              </p:cNvSpPr>
              <p:nvPr userDrawn="1"/>
            </p:nvSpPr>
            <p:spPr bwMode="auto">
              <a:xfrm>
                <a:off x="0" y="646"/>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91" name="Line 1113"/>
              <p:cNvSpPr>
                <a:spLocks noChangeShapeType="1"/>
              </p:cNvSpPr>
              <p:nvPr userDrawn="1"/>
            </p:nvSpPr>
            <p:spPr bwMode="auto">
              <a:xfrm>
                <a:off x="0" y="522"/>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92" name="Line 1114"/>
              <p:cNvSpPr>
                <a:spLocks noChangeShapeType="1"/>
              </p:cNvSpPr>
              <p:nvPr userDrawn="1"/>
            </p:nvSpPr>
            <p:spPr bwMode="auto">
              <a:xfrm>
                <a:off x="0" y="558"/>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93" name="Line 1115"/>
              <p:cNvSpPr>
                <a:spLocks noChangeShapeType="1"/>
              </p:cNvSpPr>
              <p:nvPr userDrawn="1"/>
            </p:nvSpPr>
            <p:spPr bwMode="auto">
              <a:xfrm>
                <a:off x="0" y="591"/>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94" name="Line 1116"/>
              <p:cNvSpPr>
                <a:spLocks noChangeShapeType="1"/>
              </p:cNvSpPr>
              <p:nvPr userDrawn="1"/>
            </p:nvSpPr>
            <p:spPr bwMode="auto">
              <a:xfrm>
                <a:off x="0" y="432"/>
                <a:ext cx="624"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95" name="Line 1117"/>
              <p:cNvSpPr>
                <a:spLocks noChangeShapeType="1"/>
              </p:cNvSpPr>
              <p:nvPr userDrawn="1"/>
            </p:nvSpPr>
            <p:spPr bwMode="auto">
              <a:xfrm>
                <a:off x="0" y="384"/>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96" name="Line 1118"/>
              <p:cNvSpPr>
                <a:spLocks noChangeShapeType="1"/>
              </p:cNvSpPr>
              <p:nvPr userDrawn="1"/>
            </p:nvSpPr>
            <p:spPr bwMode="auto">
              <a:xfrm>
                <a:off x="0" y="477"/>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97" name="Line 1119"/>
              <p:cNvSpPr>
                <a:spLocks noChangeShapeType="1"/>
              </p:cNvSpPr>
              <p:nvPr userDrawn="1"/>
            </p:nvSpPr>
            <p:spPr bwMode="auto">
              <a:xfrm>
                <a:off x="0" y="339"/>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98" name="Line 1120"/>
              <p:cNvSpPr>
                <a:spLocks noChangeShapeType="1"/>
              </p:cNvSpPr>
              <p:nvPr userDrawn="1"/>
            </p:nvSpPr>
            <p:spPr bwMode="auto">
              <a:xfrm>
                <a:off x="0" y="318"/>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99" name="Line 1121"/>
              <p:cNvSpPr>
                <a:spLocks noChangeShapeType="1"/>
              </p:cNvSpPr>
              <p:nvPr userDrawn="1"/>
            </p:nvSpPr>
            <p:spPr bwMode="auto">
              <a:xfrm>
                <a:off x="0" y="258"/>
                <a:ext cx="624"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100" name="Line 1122"/>
              <p:cNvSpPr>
                <a:spLocks noChangeShapeType="1"/>
              </p:cNvSpPr>
              <p:nvPr userDrawn="1"/>
            </p:nvSpPr>
            <p:spPr bwMode="auto">
              <a:xfrm>
                <a:off x="0" y="70"/>
                <a:ext cx="624"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101" name="Line 1123"/>
              <p:cNvSpPr>
                <a:spLocks noChangeShapeType="1"/>
              </p:cNvSpPr>
              <p:nvPr userDrawn="1"/>
            </p:nvSpPr>
            <p:spPr bwMode="auto">
              <a:xfrm>
                <a:off x="0" y="43"/>
                <a:ext cx="624"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102" name="Line 1124"/>
              <p:cNvSpPr>
                <a:spLocks noChangeShapeType="1"/>
              </p:cNvSpPr>
              <p:nvPr userDrawn="1"/>
            </p:nvSpPr>
            <p:spPr bwMode="auto">
              <a:xfrm>
                <a:off x="0" y="91"/>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103" name="Line 1125"/>
              <p:cNvSpPr>
                <a:spLocks noChangeShapeType="1"/>
              </p:cNvSpPr>
              <p:nvPr userDrawn="1"/>
            </p:nvSpPr>
            <p:spPr bwMode="auto">
              <a:xfrm>
                <a:off x="0" y="145"/>
                <a:ext cx="624"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104" name="Line 1126"/>
              <p:cNvSpPr>
                <a:spLocks noChangeShapeType="1"/>
              </p:cNvSpPr>
              <p:nvPr userDrawn="1"/>
            </p:nvSpPr>
            <p:spPr bwMode="auto">
              <a:xfrm>
                <a:off x="0" y="202"/>
                <a:ext cx="624" cy="0"/>
              </a:xfrm>
              <a:prstGeom prst="line">
                <a:avLst/>
              </a:prstGeom>
              <a:noFill/>
              <a:ln w="38100">
                <a:solidFill>
                  <a:schemeClr val="bg2"/>
                </a:solidFill>
                <a:round/>
                <a:headEnd/>
                <a:tailEnd/>
              </a:ln>
              <a:effectLst/>
            </p:spPr>
            <p:txBody>
              <a:bodyPr wrap="none" anchor="ctr"/>
              <a:lstStyle/>
              <a:p>
                <a:pPr>
                  <a:defRPr/>
                </a:pPr>
                <a:endParaRPr lang="en-US" dirty="0"/>
              </a:p>
            </p:txBody>
          </p:sp>
        </p:grpSp>
      </p:grpSp>
      <p:sp>
        <p:nvSpPr>
          <p:cNvPr id="105" name="Rectangle 1132"/>
          <p:cNvSpPr>
            <a:spLocks noChangeArrowheads="1"/>
          </p:cNvSpPr>
          <p:nvPr/>
        </p:nvSpPr>
        <p:spPr bwMode="auto">
          <a:xfrm>
            <a:off x="3017838" y="2120900"/>
            <a:ext cx="5662612" cy="77788"/>
          </a:xfrm>
          <a:prstGeom prst="rect">
            <a:avLst/>
          </a:prstGeom>
          <a:solidFill>
            <a:schemeClr val="hlink"/>
          </a:solidFill>
          <a:ln w="9525">
            <a:noFill/>
            <a:miter lim="800000"/>
            <a:headEnd/>
            <a:tailEnd/>
          </a:ln>
          <a:effectLst/>
        </p:spPr>
        <p:txBody>
          <a:bodyPr wrap="none" anchor="ctr"/>
          <a:lstStyle/>
          <a:p>
            <a:pPr>
              <a:defRPr/>
            </a:pPr>
            <a:endParaRPr kumimoji="1" lang="en-US" sz="2400" dirty="0"/>
          </a:p>
        </p:txBody>
      </p:sp>
      <p:sp>
        <p:nvSpPr>
          <p:cNvPr id="106" name="Rectangle 1133"/>
          <p:cNvSpPr>
            <a:spLocks noChangeArrowheads="1"/>
          </p:cNvSpPr>
          <p:nvPr/>
        </p:nvSpPr>
        <p:spPr bwMode="auto">
          <a:xfrm>
            <a:off x="1098550" y="862013"/>
            <a:ext cx="5662613" cy="77787"/>
          </a:xfrm>
          <a:prstGeom prst="rect">
            <a:avLst/>
          </a:prstGeom>
          <a:solidFill>
            <a:schemeClr val="hlink"/>
          </a:solidFill>
          <a:ln w="9525">
            <a:noFill/>
            <a:miter lim="800000"/>
            <a:headEnd/>
            <a:tailEnd/>
          </a:ln>
          <a:effectLst/>
        </p:spPr>
        <p:txBody>
          <a:bodyPr wrap="none" anchor="ctr"/>
          <a:lstStyle/>
          <a:p>
            <a:pPr>
              <a:defRPr/>
            </a:pPr>
            <a:endParaRPr kumimoji="1" lang="en-US" sz="2400" dirty="0"/>
          </a:p>
        </p:txBody>
      </p:sp>
      <p:sp>
        <p:nvSpPr>
          <p:cNvPr id="27754" name="Rectangle 1130"/>
          <p:cNvSpPr>
            <a:spLocks noGrp="1" noChangeArrowheads="1"/>
          </p:cNvSpPr>
          <p:nvPr>
            <p:ph type="ctrTitle"/>
          </p:nvPr>
        </p:nvSpPr>
        <p:spPr>
          <a:xfrm>
            <a:off x="1169988" y="1046163"/>
            <a:ext cx="7380287" cy="1012825"/>
          </a:xfrm>
        </p:spPr>
        <p:txBody>
          <a:bodyPr/>
          <a:lstStyle>
            <a:lvl1pPr>
              <a:defRPr sz="4000"/>
            </a:lvl1pPr>
          </a:lstStyle>
          <a:p>
            <a:r>
              <a:rPr lang="en-US"/>
              <a:t>Click to edit Master title style</a:t>
            </a:r>
          </a:p>
        </p:txBody>
      </p:sp>
      <p:sp>
        <p:nvSpPr>
          <p:cNvPr id="27755" name="Rectangle 1131"/>
          <p:cNvSpPr>
            <a:spLocks noGrp="1" noChangeArrowheads="1"/>
          </p:cNvSpPr>
          <p:nvPr>
            <p:ph type="subTitle" idx="1"/>
          </p:nvPr>
        </p:nvSpPr>
        <p:spPr>
          <a:xfrm>
            <a:off x="1566863" y="2693988"/>
            <a:ext cx="6662737" cy="2994025"/>
          </a:xfrm>
        </p:spPr>
        <p:txBody>
          <a:bodyPr/>
          <a:lstStyle>
            <a:lvl1pPr marL="0" indent="0" algn="ctr">
              <a:buFont typeface="Wingdings" pitchFamily="2" charset="2"/>
              <a:buNone/>
              <a:defRPr/>
            </a:lvl1pPr>
          </a:lstStyle>
          <a:p>
            <a:r>
              <a:rPr lang="en-US"/>
              <a:t>Click to edit Master subtitle style</a:t>
            </a:r>
          </a:p>
        </p:txBody>
      </p:sp>
      <p:sp>
        <p:nvSpPr>
          <p:cNvPr id="107" name="Rectangle 1127"/>
          <p:cNvSpPr>
            <a:spLocks noGrp="1" noChangeArrowheads="1"/>
          </p:cNvSpPr>
          <p:nvPr>
            <p:ph type="dt" sz="half" idx="10"/>
          </p:nvPr>
        </p:nvSpPr>
        <p:spPr>
          <a:xfrm>
            <a:off x="1387475" y="6357938"/>
            <a:ext cx="1905000" cy="457200"/>
          </a:xfrm>
        </p:spPr>
        <p:txBody>
          <a:bodyPr/>
          <a:lstStyle>
            <a:lvl1pPr>
              <a:defRPr/>
            </a:lvl1pPr>
          </a:lstStyle>
          <a:p>
            <a:pPr>
              <a:defRPr/>
            </a:pPr>
            <a:endParaRPr lang="en-US" dirty="0"/>
          </a:p>
        </p:txBody>
      </p:sp>
      <p:sp>
        <p:nvSpPr>
          <p:cNvPr id="108" name="Rectangle 1128"/>
          <p:cNvSpPr>
            <a:spLocks noGrp="1" noChangeArrowheads="1"/>
          </p:cNvSpPr>
          <p:nvPr>
            <p:ph type="ftr" sz="quarter" idx="11"/>
          </p:nvPr>
        </p:nvSpPr>
        <p:spPr>
          <a:xfrm>
            <a:off x="3722688" y="6357938"/>
            <a:ext cx="2271712" cy="457200"/>
          </a:xfrm>
        </p:spPr>
        <p:txBody>
          <a:bodyPr/>
          <a:lstStyle>
            <a:lvl1pPr>
              <a:defRPr/>
            </a:lvl1pPr>
          </a:lstStyle>
          <a:p>
            <a:pPr>
              <a:defRPr/>
            </a:pPr>
            <a:endParaRPr lang="en-US" dirty="0"/>
          </a:p>
        </p:txBody>
      </p:sp>
      <p:sp>
        <p:nvSpPr>
          <p:cNvPr id="109" name="Rectangle 1129"/>
          <p:cNvSpPr>
            <a:spLocks noGrp="1" noChangeArrowheads="1"/>
          </p:cNvSpPr>
          <p:nvPr>
            <p:ph type="sldNum" sz="quarter" idx="12"/>
          </p:nvPr>
        </p:nvSpPr>
        <p:spPr>
          <a:xfrm>
            <a:off x="6464300" y="6361113"/>
            <a:ext cx="1906588" cy="457200"/>
          </a:xfrm>
        </p:spPr>
        <p:txBody>
          <a:bodyPr/>
          <a:lstStyle>
            <a:lvl1pPr>
              <a:defRPr/>
            </a:lvl1pPr>
          </a:lstStyle>
          <a:p>
            <a:pPr>
              <a:defRPr/>
            </a:pPr>
            <a:fld id="{30CF1110-B7BB-443C-B3E9-4EA589F79000}" type="slidenum">
              <a:rPr lang="en-US"/>
              <a:pPr>
                <a:defRPr/>
              </a:pPr>
              <a:t>‹#›</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slide(fromLeft)">
                                      <p:cBhvr>
                                        <p:cTn id="7" dur="500"/>
                                        <p:tgtEl>
                                          <p:spTgt spid="10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slide(fromRight)">
                                      <p:cBhvr>
                                        <p:cTn id="1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autoUpdateAnimBg="0"/>
      <p:bldP spid="106" grpId="0" animBg="1"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5"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110"/>
          <p:cNvSpPr>
            <a:spLocks noGrp="1" noChangeArrowheads="1"/>
          </p:cNvSpPr>
          <p:nvPr>
            <p:ph type="sldNum" sz="quarter" idx="12"/>
          </p:nvPr>
        </p:nvSpPr>
        <p:spPr>
          <a:ln/>
        </p:spPr>
        <p:txBody>
          <a:bodyPr/>
          <a:lstStyle>
            <a:lvl1pPr>
              <a:defRPr/>
            </a:lvl1pPr>
          </a:lstStyle>
          <a:p>
            <a:pPr>
              <a:defRPr/>
            </a:pPr>
            <a:fld id="{E3295205-8115-464C-94BC-E5BBCF1B64B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8625" y="609600"/>
            <a:ext cx="1989138"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9625" y="609600"/>
            <a:ext cx="5816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5"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110"/>
          <p:cNvSpPr>
            <a:spLocks noGrp="1" noChangeArrowheads="1"/>
          </p:cNvSpPr>
          <p:nvPr>
            <p:ph type="sldNum" sz="quarter" idx="12"/>
          </p:nvPr>
        </p:nvSpPr>
        <p:spPr>
          <a:ln/>
        </p:spPr>
        <p:txBody>
          <a:bodyPr/>
          <a:lstStyle>
            <a:lvl1pPr>
              <a:defRPr/>
            </a:lvl1pPr>
          </a:lstStyle>
          <a:p>
            <a:pPr>
              <a:defRPr/>
            </a:pPr>
            <a:fld id="{AE28223F-B82B-49EE-B939-6E6A805BA9E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5"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110"/>
          <p:cNvSpPr>
            <a:spLocks noGrp="1" noChangeArrowheads="1"/>
          </p:cNvSpPr>
          <p:nvPr>
            <p:ph type="sldNum" sz="quarter" idx="12"/>
          </p:nvPr>
        </p:nvSpPr>
        <p:spPr>
          <a:ln/>
        </p:spPr>
        <p:txBody>
          <a:bodyPr/>
          <a:lstStyle>
            <a:lvl1pPr>
              <a:defRPr/>
            </a:lvl1pPr>
          </a:lstStyle>
          <a:p>
            <a:pPr>
              <a:defRPr/>
            </a:pPr>
            <a:fld id="{9AF285F8-60C3-40BB-A5EE-4909B6B3EA6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5"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110"/>
          <p:cNvSpPr>
            <a:spLocks noGrp="1" noChangeArrowheads="1"/>
          </p:cNvSpPr>
          <p:nvPr>
            <p:ph type="sldNum" sz="quarter" idx="12"/>
          </p:nvPr>
        </p:nvSpPr>
        <p:spPr>
          <a:ln/>
        </p:spPr>
        <p:txBody>
          <a:bodyPr/>
          <a:lstStyle>
            <a:lvl1pPr>
              <a:defRPr/>
            </a:lvl1pPr>
          </a:lstStyle>
          <a:p>
            <a:pPr>
              <a:defRPr/>
            </a:pPr>
            <a:fld id="{85A094D3-CEDF-4920-AB6F-BB51C447301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9625" y="2214563"/>
            <a:ext cx="3902075"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64100" y="2214563"/>
            <a:ext cx="3903663"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6"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10"/>
          <p:cNvSpPr>
            <a:spLocks noGrp="1" noChangeArrowheads="1"/>
          </p:cNvSpPr>
          <p:nvPr>
            <p:ph type="sldNum" sz="quarter" idx="12"/>
          </p:nvPr>
        </p:nvSpPr>
        <p:spPr>
          <a:ln/>
        </p:spPr>
        <p:txBody>
          <a:bodyPr/>
          <a:lstStyle>
            <a:lvl1pPr>
              <a:defRPr/>
            </a:lvl1pPr>
          </a:lstStyle>
          <a:p>
            <a:pPr>
              <a:defRPr/>
            </a:pPr>
            <a:fld id="{AB7C4D2C-397C-4371-B5A3-BEEAE54B148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8"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110"/>
          <p:cNvSpPr>
            <a:spLocks noGrp="1" noChangeArrowheads="1"/>
          </p:cNvSpPr>
          <p:nvPr>
            <p:ph type="sldNum" sz="quarter" idx="12"/>
          </p:nvPr>
        </p:nvSpPr>
        <p:spPr>
          <a:ln/>
        </p:spPr>
        <p:txBody>
          <a:bodyPr/>
          <a:lstStyle>
            <a:lvl1pPr>
              <a:defRPr/>
            </a:lvl1pPr>
          </a:lstStyle>
          <a:p>
            <a:pPr>
              <a:defRPr/>
            </a:pPr>
            <a:fld id="{3B47B160-03FF-4818-94B7-6C10FF72A5D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4"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110"/>
          <p:cNvSpPr>
            <a:spLocks noGrp="1" noChangeArrowheads="1"/>
          </p:cNvSpPr>
          <p:nvPr>
            <p:ph type="sldNum" sz="quarter" idx="12"/>
          </p:nvPr>
        </p:nvSpPr>
        <p:spPr>
          <a:ln/>
        </p:spPr>
        <p:txBody>
          <a:bodyPr/>
          <a:lstStyle>
            <a:lvl1pPr>
              <a:defRPr/>
            </a:lvl1pPr>
          </a:lstStyle>
          <a:p>
            <a:pPr>
              <a:defRPr/>
            </a:pPr>
            <a:fld id="{723BC1AB-D65F-4186-A988-EBCC8BA5830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3"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110"/>
          <p:cNvSpPr>
            <a:spLocks noGrp="1" noChangeArrowheads="1"/>
          </p:cNvSpPr>
          <p:nvPr>
            <p:ph type="sldNum" sz="quarter" idx="12"/>
          </p:nvPr>
        </p:nvSpPr>
        <p:spPr>
          <a:ln/>
        </p:spPr>
        <p:txBody>
          <a:bodyPr/>
          <a:lstStyle>
            <a:lvl1pPr>
              <a:defRPr/>
            </a:lvl1pPr>
          </a:lstStyle>
          <a:p>
            <a:pPr>
              <a:defRPr/>
            </a:pPr>
            <a:fld id="{405F1D56-EE5E-42CA-BF76-EDB1793EE3D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6"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10"/>
          <p:cNvSpPr>
            <a:spLocks noGrp="1" noChangeArrowheads="1"/>
          </p:cNvSpPr>
          <p:nvPr>
            <p:ph type="sldNum" sz="quarter" idx="12"/>
          </p:nvPr>
        </p:nvSpPr>
        <p:spPr>
          <a:ln/>
        </p:spPr>
        <p:txBody>
          <a:bodyPr/>
          <a:lstStyle>
            <a:lvl1pPr>
              <a:defRPr/>
            </a:lvl1pPr>
          </a:lstStyle>
          <a:p>
            <a:pPr>
              <a:defRPr/>
            </a:pPr>
            <a:fld id="{8CC83E34-B100-443D-9BAD-28A8B5CE093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8"/>
          <p:cNvSpPr>
            <a:spLocks noGrp="1" noChangeArrowheads="1"/>
          </p:cNvSpPr>
          <p:nvPr>
            <p:ph type="dt" sz="half" idx="10"/>
          </p:nvPr>
        </p:nvSpPr>
        <p:spPr>
          <a:ln/>
        </p:spPr>
        <p:txBody>
          <a:bodyPr/>
          <a:lstStyle>
            <a:lvl1pPr>
              <a:defRPr/>
            </a:lvl1pPr>
          </a:lstStyle>
          <a:p>
            <a:pPr>
              <a:defRPr/>
            </a:pPr>
            <a:endParaRPr lang="en-US" dirty="0"/>
          </a:p>
        </p:txBody>
      </p:sp>
      <p:sp>
        <p:nvSpPr>
          <p:cNvPr id="6" name="Rectangle 109"/>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10"/>
          <p:cNvSpPr>
            <a:spLocks noGrp="1" noChangeArrowheads="1"/>
          </p:cNvSpPr>
          <p:nvPr>
            <p:ph type="sldNum" sz="quarter" idx="12"/>
          </p:nvPr>
        </p:nvSpPr>
        <p:spPr>
          <a:ln/>
        </p:spPr>
        <p:txBody>
          <a:bodyPr/>
          <a:lstStyle>
            <a:lvl1pPr>
              <a:defRPr/>
            </a:lvl1pPr>
          </a:lstStyle>
          <a:p>
            <a:pPr>
              <a:defRPr/>
            </a:pPr>
            <a:fld id="{0906B313-06A3-43C1-8B8C-2D54E9BA7CA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8263"/>
            <a:ext cx="8915400" cy="6713537"/>
            <a:chOff x="0" y="43"/>
            <a:chExt cx="5616" cy="4229"/>
          </a:xfrm>
        </p:grpSpPr>
        <p:grpSp>
          <p:nvGrpSpPr>
            <p:cNvPr id="1032" name="Group 3"/>
            <p:cNvGrpSpPr>
              <a:grpSpLocks/>
            </p:cNvGrpSpPr>
            <p:nvPr userDrawn="1"/>
          </p:nvGrpSpPr>
          <p:grpSpPr bwMode="auto">
            <a:xfrm>
              <a:off x="0" y="43"/>
              <a:ext cx="408" cy="4229"/>
              <a:chOff x="0" y="43"/>
              <a:chExt cx="5760" cy="4229"/>
            </a:xfrm>
          </p:grpSpPr>
          <p:sp>
            <p:nvSpPr>
              <p:cNvPr id="26628" name="Line 4"/>
              <p:cNvSpPr>
                <a:spLocks noChangeShapeType="1"/>
              </p:cNvSpPr>
              <p:nvPr userDrawn="1"/>
            </p:nvSpPr>
            <p:spPr bwMode="auto">
              <a:xfrm>
                <a:off x="0" y="4203"/>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29" name="Line 5"/>
              <p:cNvSpPr>
                <a:spLocks noChangeShapeType="1"/>
              </p:cNvSpPr>
              <p:nvPr userDrawn="1"/>
            </p:nvSpPr>
            <p:spPr bwMode="auto">
              <a:xfrm>
                <a:off x="0" y="4239"/>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30" name="Line 6"/>
              <p:cNvSpPr>
                <a:spLocks noChangeShapeType="1"/>
              </p:cNvSpPr>
              <p:nvPr userDrawn="1"/>
            </p:nvSpPr>
            <p:spPr bwMode="auto">
              <a:xfrm>
                <a:off x="0" y="4272"/>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31" name="Line 7"/>
              <p:cNvSpPr>
                <a:spLocks noChangeShapeType="1"/>
              </p:cNvSpPr>
              <p:nvPr userDrawn="1"/>
            </p:nvSpPr>
            <p:spPr bwMode="auto">
              <a:xfrm>
                <a:off x="0" y="4113"/>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32" name="Line 8"/>
              <p:cNvSpPr>
                <a:spLocks noChangeShapeType="1"/>
              </p:cNvSpPr>
              <p:nvPr userDrawn="1"/>
            </p:nvSpPr>
            <p:spPr bwMode="auto">
              <a:xfrm>
                <a:off x="0" y="4065"/>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33" name="Line 9"/>
              <p:cNvSpPr>
                <a:spLocks noChangeShapeType="1"/>
              </p:cNvSpPr>
              <p:nvPr userDrawn="1"/>
            </p:nvSpPr>
            <p:spPr bwMode="auto">
              <a:xfrm>
                <a:off x="0" y="4158"/>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34" name="Line 10"/>
              <p:cNvSpPr>
                <a:spLocks noChangeShapeType="1"/>
              </p:cNvSpPr>
              <p:nvPr userDrawn="1"/>
            </p:nvSpPr>
            <p:spPr bwMode="auto">
              <a:xfrm>
                <a:off x="0" y="3666"/>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35" name="Line 11"/>
              <p:cNvSpPr>
                <a:spLocks noChangeShapeType="1"/>
              </p:cNvSpPr>
              <p:nvPr userDrawn="1"/>
            </p:nvSpPr>
            <p:spPr bwMode="auto">
              <a:xfrm>
                <a:off x="0" y="3639"/>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36" name="Line 12"/>
              <p:cNvSpPr>
                <a:spLocks noChangeShapeType="1"/>
              </p:cNvSpPr>
              <p:nvPr userDrawn="1"/>
            </p:nvSpPr>
            <p:spPr bwMode="auto">
              <a:xfrm>
                <a:off x="0" y="4020"/>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37" name="Line 13"/>
              <p:cNvSpPr>
                <a:spLocks noChangeShapeType="1"/>
              </p:cNvSpPr>
              <p:nvPr userDrawn="1"/>
            </p:nvSpPr>
            <p:spPr bwMode="auto">
              <a:xfrm>
                <a:off x="0" y="3894"/>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38" name="Line 14"/>
              <p:cNvSpPr>
                <a:spLocks noChangeShapeType="1"/>
              </p:cNvSpPr>
              <p:nvPr userDrawn="1"/>
            </p:nvSpPr>
            <p:spPr bwMode="auto">
              <a:xfrm>
                <a:off x="0" y="3813"/>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39" name="Line 15"/>
              <p:cNvSpPr>
                <a:spLocks noChangeShapeType="1"/>
              </p:cNvSpPr>
              <p:nvPr userDrawn="1"/>
            </p:nvSpPr>
            <p:spPr bwMode="auto">
              <a:xfrm>
                <a:off x="0" y="3999"/>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40" name="Line 16"/>
              <p:cNvSpPr>
                <a:spLocks noChangeShapeType="1"/>
              </p:cNvSpPr>
              <p:nvPr userDrawn="1"/>
            </p:nvSpPr>
            <p:spPr bwMode="auto">
              <a:xfrm>
                <a:off x="0" y="3687"/>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41" name="Line 17"/>
              <p:cNvSpPr>
                <a:spLocks noChangeShapeType="1"/>
              </p:cNvSpPr>
              <p:nvPr userDrawn="1"/>
            </p:nvSpPr>
            <p:spPr bwMode="auto">
              <a:xfrm>
                <a:off x="0" y="3741"/>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42" name="Line 18"/>
              <p:cNvSpPr>
                <a:spLocks noChangeShapeType="1"/>
              </p:cNvSpPr>
              <p:nvPr userDrawn="1"/>
            </p:nvSpPr>
            <p:spPr bwMode="auto">
              <a:xfrm>
                <a:off x="0" y="393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43" name="Line 19"/>
              <p:cNvSpPr>
                <a:spLocks noChangeShapeType="1"/>
              </p:cNvSpPr>
              <p:nvPr userDrawn="1"/>
            </p:nvSpPr>
            <p:spPr bwMode="auto">
              <a:xfrm>
                <a:off x="0" y="3918"/>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44" name="Line 20"/>
              <p:cNvSpPr>
                <a:spLocks noChangeShapeType="1"/>
              </p:cNvSpPr>
              <p:nvPr userDrawn="1"/>
            </p:nvSpPr>
            <p:spPr bwMode="auto">
              <a:xfrm>
                <a:off x="0" y="3510"/>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45" name="Line 21"/>
              <p:cNvSpPr>
                <a:spLocks noChangeShapeType="1"/>
              </p:cNvSpPr>
              <p:nvPr userDrawn="1"/>
            </p:nvSpPr>
            <p:spPr bwMode="auto">
              <a:xfrm>
                <a:off x="0" y="3546"/>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46" name="Line 22"/>
              <p:cNvSpPr>
                <a:spLocks noChangeShapeType="1"/>
              </p:cNvSpPr>
              <p:nvPr userDrawn="1"/>
            </p:nvSpPr>
            <p:spPr bwMode="auto">
              <a:xfrm>
                <a:off x="0" y="357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47" name="Line 23"/>
              <p:cNvSpPr>
                <a:spLocks noChangeShapeType="1"/>
              </p:cNvSpPr>
              <p:nvPr userDrawn="1"/>
            </p:nvSpPr>
            <p:spPr bwMode="auto">
              <a:xfrm>
                <a:off x="0" y="3420"/>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48" name="Line 24"/>
              <p:cNvSpPr>
                <a:spLocks noChangeShapeType="1"/>
              </p:cNvSpPr>
              <p:nvPr userDrawn="1"/>
            </p:nvSpPr>
            <p:spPr bwMode="auto">
              <a:xfrm>
                <a:off x="0" y="3372"/>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49" name="Line 25"/>
              <p:cNvSpPr>
                <a:spLocks noChangeShapeType="1"/>
              </p:cNvSpPr>
              <p:nvPr userDrawn="1"/>
            </p:nvSpPr>
            <p:spPr bwMode="auto">
              <a:xfrm>
                <a:off x="0" y="3465"/>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50" name="Line 26"/>
              <p:cNvSpPr>
                <a:spLocks noChangeShapeType="1"/>
              </p:cNvSpPr>
              <p:nvPr userDrawn="1"/>
            </p:nvSpPr>
            <p:spPr bwMode="auto">
              <a:xfrm>
                <a:off x="0" y="2973"/>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51" name="Line 27"/>
              <p:cNvSpPr>
                <a:spLocks noChangeShapeType="1"/>
              </p:cNvSpPr>
              <p:nvPr userDrawn="1"/>
            </p:nvSpPr>
            <p:spPr bwMode="auto">
              <a:xfrm>
                <a:off x="0" y="2946"/>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52" name="Line 28"/>
              <p:cNvSpPr>
                <a:spLocks noChangeShapeType="1"/>
              </p:cNvSpPr>
              <p:nvPr userDrawn="1"/>
            </p:nvSpPr>
            <p:spPr bwMode="auto">
              <a:xfrm>
                <a:off x="0" y="3327"/>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53" name="Line 29"/>
              <p:cNvSpPr>
                <a:spLocks noChangeShapeType="1"/>
              </p:cNvSpPr>
              <p:nvPr userDrawn="1"/>
            </p:nvSpPr>
            <p:spPr bwMode="auto">
              <a:xfrm>
                <a:off x="0" y="3201"/>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54" name="Line 30"/>
              <p:cNvSpPr>
                <a:spLocks noChangeShapeType="1"/>
              </p:cNvSpPr>
              <p:nvPr userDrawn="1"/>
            </p:nvSpPr>
            <p:spPr bwMode="auto">
              <a:xfrm>
                <a:off x="0" y="3120"/>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55" name="Line 31"/>
              <p:cNvSpPr>
                <a:spLocks noChangeShapeType="1"/>
              </p:cNvSpPr>
              <p:nvPr userDrawn="1"/>
            </p:nvSpPr>
            <p:spPr bwMode="auto">
              <a:xfrm>
                <a:off x="0" y="3306"/>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56" name="Line 32"/>
              <p:cNvSpPr>
                <a:spLocks noChangeShapeType="1"/>
              </p:cNvSpPr>
              <p:nvPr userDrawn="1"/>
            </p:nvSpPr>
            <p:spPr bwMode="auto">
              <a:xfrm>
                <a:off x="0" y="2994"/>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57" name="Line 33"/>
              <p:cNvSpPr>
                <a:spLocks noChangeShapeType="1"/>
              </p:cNvSpPr>
              <p:nvPr userDrawn="1"/>
            </p:nvSpPr>
            <p:spPr bwMode="auto">
              <a:xfrm>
                <a:off x="0" y="3048"/>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58" name="Line 34"/>
              <p:cNvSpPr>
                <a:spLocks noChangeShapeType="1"/>
              </p:cNvSpPr>
              <p:nvPr userDrawn="1"/>
            </p:nvSpPr>
            <p:spPr bwMode="auto">
              <a:xfrm>
                <a:off x="0" y="3246"/>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59" name="Line 35"/>
              <p:cNvSpPr>
                <a:spLocks noChangeShapeType="1"/>
              </p:cNvSpPr>
              <p:nvPr userDrawn="1"/>
            </p:nvSpPr>
            <p:spPr bwMode="auto">
              <a:xfrm>
                <a:off x="0" y="3225"/>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60" name="Line 36"/>
              <p:cNvSpPr>
                <a:spLocks noChangeShapeType="1"/>
              </p:cNvSpPr>
              <p:nvPr userDrawn="1"/>
            </p:nvSpPr>
            <p:spPr bwMode="auto">
              <a:xfrm>
                <a:off x="0" y="2831"/>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61" name="Line 37"/>
              <p:cNvSpPr>
                <a:spLocks noChangeShapeType="1"/>
              </p:cNvSpPr>
              <p:nvPr userDrawn="1"/>
            </p:nvSpPr>
            <p:spPr bwMode="auto">
              <a:xfrm>
                <a:off x="0" y="2750"/>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62" name="Line 38"/>
              <p:cNvSpPr>
                <a:spLocks noChangeShapeType="1"/>
              </p:cNvSpPr>
              <p:nvPr userDrawn="1"/>
            </p:nvSpPr>
            <p:spPr bwMode="auto">
              <a:xfrm>
                <a:off x="0" y="2678"/>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63" name="Line 39"/>
              <p:cNvSpPr>
                <a:spLocks noChangeShapeType="1"/>
              </p:cNvSpPr>
              <p:nvPr userDrawn="1"/>
            </p:nvSpPr>
            <p:spPr bwMode="auto">
              <a:xfrm>
                <a:off x="0" y="2876"/>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64" name="Line 40"/>
              <p:cNvSpPr>
                <a:spLocks noChangeShapeType="1"/>
              </p:cNvSpPr>
              <p:nvPr userDrawn="1"/>
            </p:nvSpPr>
            <p:spPr bwMode="auto">
              <a:xfrm>
                <a:off x="0" y="2855"/>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65" name="Line 41"/>
              <p:cNvSpPr>
                <a:spLocks noChangeShapeType="1"/>
              </p:cNvSpPr>
              <p:nvPr userDrawn="1"/>
            </p:nvSpPr>
            <p:spPr bwMode="auto">
              <a:xfrm>
                <a:off x="0" y="2554"/>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66" name="Line 42"/>
              <p:cNvSpPr>
                <a:spLocks noChangeShapeType="1"/>
              </p:cNvSpPr>
              <p:nvPr userDrawn="1"/>
            </p:nvSpPr>
            <p:spPr bwMode="auto">
              <a:xfrm>
                <a:off x="0" y="2590"/>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67" name="Line 43"/>
              <p:cNvSpPr>
                <a:spLocks noChangeShapeType="1"/>
              </p:cNvSpPr>
              <p:nvPr userDrawn="1"/>
            </p:nvSpPr>
            <p:spPr bwMode="auto">
              <a:xfrm>
                <a:off x="0" y="2623"/>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68" name="Line 44"/>
              <p:cNvSpPr>
                <a:spLocks noChangeShapeType="1"/>
              </p:cNvSpPr>
              <p:nvPr userDrawn="1"/>
            </p:nvSpPr>
            <p:spPr bwMode="auto">
              <a:xfrm>
                <a:off x="0" y="2464"/>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69" name="Line 45"/>
              <p:cNvSpPr>
                <a:spLocks noChangeShapeType="1"/>
              </p:cNvSpPr>
              <p:nvPr userDrawn="1"/>
            </p:nvSpPr>
            <p:spPr bwMode="auto">
              <a:xfrm>
                <a:off x="0" y="2416"/>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70" name="Line 46"/>
              <p:cNvSpPr>
                <a:spLocks noChangeShapeType="1"/>
              </p:cNvSpPr>
              <p:nvPr userDrawn="1"/>
            </p:nvSpPr>
            <p:spPr bwMode="auto">
              <a:xfrm>
                <a:off x="0" y="250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71" name="Line 47"/>
              <p:cNvSpPr>
                <a:spLocks noChangeShapeType="1"/>
              </p:cNvSpPr>
              <p:nvPr userDrawn="1"/>
            </p:nvSpPr>
            <p:spPr bwMode="auto">
              <a:xfrm>
                <a:off x="0" y="2371"/>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72" name="Line 48"/>
              <p:cNvSpPr>
                <a:spLocks noChangeShapeType="1"/>
              </p:cNvSpPr>
              <p:nvPr userDrawn="1"/>
            </p:nvSpPr>
            <p:spPr bwMode="auto">
              <a:xfrm>
                <a:off x="0" y="2245"/>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73" name="Line 49"/>
              <p:cNvSpPr>
                <a:spLocks noChangeShapeType="1"/>
              </p:cNvSpPr>
              <p:nvPr userDrawn="1"/>
            </p:nvSpPr>
            <p:spPr bwMode="auto">
              <a:xfrm>
                <a:off x="0" y="2350"/>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74" name="Line 50"/>
              <p:cNvSpPr>
                <a:spLocks noChangeShapeType="1"/>
              </p:cNvSpPr>
              <p:nvPr userDrawn="1"/>
            </p:nvSpPr>
            <p:spPr bwMode="auto">
              <a:xfrm>
                <a:off x="0" y="2290"/>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75" name="Line 51"/>
              <p:cNvSpPr>
                <a:spLocks noChangeShapeType="1"/>
              </p:cNvSpPr>
              <p:nvPr userDrawn="1"/>
            </p:nvSpPr>
            <p:spPr bwMode="auto">
              <a:xfrm>
                <a:off x="0" y="2269"/>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76" name="Line 52"/>
              <p:cNvSpPr>
                <a:spLocks noChangeShapeType="1"/>
              </p:cNvSpPr>
              <p:nvPr userDrawn="1"/>
            </p:nvSpPr>
            <p:spPr bwMode="auto">
              <a:xfrm>
                <a:off x="0" y="2130"/>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77" name="Line 53"/>
              <p:cNvSpPr>
                <a:spLocks noChangeShapeType="1"/>
              </p:cNvSpPr>
              <p:nvPr userDrawn="1"/>
            </p:nvSpPr>
            <p:spPr bwMode="auto">
              <a:xfrm>
                <a:off x="0" y="2166"/>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78" name="Line 54"/>
              <p:cNvSpPr>
                <a:spLocks noChangeShapeType="1"/>
              </p:cNvSpPr>
              <p:nvPr userDrawn="1"/>
            </p:nvSpPr>
            <p:spPr bwMode="auto">
              <a:xfrm>
                <a:off x="0" y="219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79" name="Line 55"/>
              <p:cNvSpPr>
                <a:spLocks noChangeShapeType="1"/>
              </p:cNvSpPr>
              <p:nvPr userDrawn="1"/>
            </p:nvSpPr>
            <p:spPr bwMode="auto">
              <a:xfrm>
                <a:off x="0" y="2040"/>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80" name="Line 56"/>
              <p:cNvSpPr>
                <a:spLocks noChangeShapeType="1"/>
              </p:cNvSpPr>
              <p:nvPr userDrawn="1"/>
            </p:nvSpPr>
            <p:spPr bwMode="auto">
              <a:xfrm>
                <a:off x="0" y="1992"/>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81" name="Line 57"/>
              <p:cNvSpPr>
                <a:spLocks noChangeShapeType="1"/>
              </p:cNvSpPr>
              <p:nvPr userDrawn="1"/>
            </p:nvSpPr>
            <p:spPr bwMode="auto">
              <a:xfrm>
                <a:off x="0" y="2085"/>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82" name="Line 58"/>
              <p:cNvSpPr>
                <a:spLocks noChangeShapeType="1"/>
              </p:cNvSpPr>
              <p:nvPr userDrawn="1"/>
            </p:nvSpPr>
            <p:spPr bwMode="auto">
              <a:xfrm>
                <a:off x="0" y="1593"/>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83" name="Line 59"/>
              <p:cNvSpPr>
                <a:spLocks noChangeShapeType="1"/>
              </p:cNvSpPr>
              <p:nvPr userDrawn="1"/>
            </p:nvSpPr>
            <p:spPr bwMode="auto">
              <a:xfrm>
                <a:off x="0" y="1566"/>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84" name="Line 60"/>
              <p:cNvSpPr>
                <a:spLocks noChangeShapeType="1"/>
              </p:cNvSpPr>
              <p:nvPr userDrawn="1"/>
            </p:nvSpPr>
            <p:spPr bwMode="auto">
              <a:xfrm>
                <a:off x="0" y="1947"/>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85" name="Line 61"/>
              <p:cNvSpPr>
                <a:spLocks noChangeShapeType="1"/>
              </p:cNvSpPr>
              <p:nvPr userDrawn="1"/>
            </p:nvSpPr>
            <p:spPr bwMode="auto">
              <a:xfrm>
                <a:off x="0" y="1821"/>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86" name="Line 62"/>
              <p:cNvSpPr>
                <a:spLocks noChangeShapeType="1"/>
              </p:cNvSpPr>
              <p:nvPr userDrawn="1"/>
            </p:nvSpPr>
            <p:spPr bwMode="auto">
              <a:xfrm>
                <a:off x="0" y="1740"/>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87" name="Line 63"/>
              <p:cNvSpPr>
                <a:spLocks noChangeShapeType="1"/>
              </p:cNvSpPr>
              <p:nvPr userDrawn="1"/>
            </p:nvSpPr>
            <p:spPr bwMode="auto">
              <a:xfrm>
                <a:off x="0" y="1926"/>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88" name="Line 64"/>
              <p:cNvSpPr>
                <a:spLocks noChangeShapeType="1"/>
              </p:cNvSpPr>
              <p:nvPr userDrawn="1"/>
            </p:nvSpPr>
            <p:spPr bwMode="auto">
              <a:xfrm>
                <a:off x="0" y="1614"/>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89" name="Line 65"/>
              <p:cNvSpPr>
                <a:spLocks noChangeShapeType="1"/>
              </p:cNvSpPr>
              <p:nvPr userDrawn="1"/>
            </p:nvSpPr>
            <p:spPr bwMode="auto">
              <a:xfrm>
                <a:off x="0" y="1668"/>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690" name="Line 66"/>
              <p:cNvSpPr>
                <a:spLocks noChangeShapeType="1"/>
              </p:cNvSpPr>
              <p:nvPr userDrawn="1"/>
            </p:nvSpPr>
            <p:spPr bwMode="auto">
              <a:xfrm>
                <a:off x="0" y="1866"/>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91" name="Line 67"/>
              <p:cNvSpPr>
                <a:spLocks noChangeShapeType="1"/>
              </p:cNvSpPr>
              <p:nvPr userDrawn="1"/>
            </p:nvSpPr>
            <p:spPr bwMode="auto">
              <a:xfrm>
                <a:off x="0" y="1845"/>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92" name="Line 68"/>
              <p:cNvSpPr>
                <a:spLocks noChangeShapeType="1"/>
              </p:cNvSpPr>
              <p:nvPr userDrawn="1"/>
            </p:nvSpPr>
            <p:spPr bwMode="auto">
              <a:xfrm>
                <a:off x="0" y="1437"/>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93" name="Line 69"/>
              <p:cNvSpPr>
                <a:spLocks noChangeShapeType="1"/>
              </p:cNvSpPr>
              <p:nvPr userDrawn="1"/>
            </p:nvSpPr>
            <p:spPr bwMode="auto">
              <a:xfrm>
                <a:off x="0" y="1473"/>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94" name="Line 70"/>
              <p:cNvSpPr>
                <a:spLocks noChangeShapeType="1"/>
              </p:cNvSpPr>
              <p:nvPr userDrawn="1"/>
            </p:nvSpPr>
            <p:spPr bwMode="auto">
              <a:xfrm>
                <a:off x="0" y="1506"/>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95" name="Line 71"/>
              <p:cNvSpPr>
                <a:spLocks noChangeShapeType="1"/>
              </p:cNvSpPr>
              <p:nvPr userDrawn="1"/>
            </p:nvSpPr>
            <p:spPr bwMode="auto">
              <a:xfrm>
                <a:off x="0" y="1347"/>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696" name="Line 72"/>
              <p:cNvSpPr>
                <a:spLocks noChangeShapeType="1"/>
              </p:cNvSpPr>
              <p:nvPr userDrawn="1"/>
            </p:nvSpPr>
            <p:spPr bwMode="auto">
              <a:xfrm>
                <a:off x="0" y="1392"/>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697" name="Line 73"/>
              <p:cNvSpPr>
                <a:spLocks noChangeShapeType="1"/>
              </p:cNvSpPr>
              <p:nvPr userDrawn="1"/>
            </p:nvSpPr>
            <p:spPr bwMode="auto">
              <a:xfrm>
                <a:off x="0" y="1016"/>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698" name="Line 74"/>
              <p:cNvSpPr>
                <a:spLocks noChangeShapeType="1"/>
              </p:cNvSpPr>
              <p:nvPr userDrawn="1"/>
            </p:nvSpPr>
            <p:spPr bwMode="auto">
              <a:xfrm>
                <a:off x="0" y="989"/>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699" name="Line 75"/>
              <p:cNvSpPr>
                <a:spLocks noChangeShapeType="1"/>
              </p:cNvSpPr>
              <p:nvPr userDrawn="1"/>
            </p:nvSpPr>
            <p:spPr bwMode="auto">
              <a:xfrm>
                <a:off x="0" y="1244"/>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700" name="Line 76"/>
              <p:cNvSpPr>
                <a:spLocks noChangeShapeType="1"/>
              </p:cNvSpPr>
              <p:nvPr userDrawn="1"/>
            </p:nvSpPr>
            <p:spPr bwMode="auto">
              <a:xfrm>
                <a:off x="0" y="1163"/>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01" name="Line 77"/>
              <p:cNvSpPr>
                <a:spLocks noChangeShapeType="1"/>
              </p:cNvSpPr>
              <p:nvPr userDrawn="1"/>
            </p:nvSpPr>
            <p:spPr bwMode="auto">
              <a:xfrm>
                <a:off x="0" y="1037"/>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02" name="Line 78"/>
              <p:cNvSpPr>
                <a:spLocks noChangeShapeType="1"/>
              </p:cNvSpPr>
              <p:nvPr userDrawn="1"/>
            </p:nvSpPr>
            <p:spPr bwMode="auto">
              <a:xfrm>
                <a:off x="0" y="1091"/>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03" name="Line 79"/>
              <p:cNvSpPr>
                <a:spLocks noChangeShapeType="1"/>
              </p:cNvSpPr>
              <p:nvPr userDrawn="1"/>
            </p:nvSpPr>
            <p:spPr bwMode="auto">
              <a:xfrm>
                <a:off x="0" y="128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04" name="Line 80"/>
              <p:cNvSpPr>
                <a:spLocks noChangeShapeType="1"/>
              </p:cNvSpPr>
              <p:nvPr userDrawn="1"/>
            </p:nvSpPr>
            <p:spPr bwMode="auto">
              <a:xfrm>
                <a:off x="0" y="1268"/>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705" name="Line 81"/>
              <p:cNvSpPr>
                <a:spLocks noChangeShapeType="1"/>
              </p:cNvSpPr>
              <p:nvPr userDrawn="1"/>
            </p:nvSpPr>
            <p:spPr bwMode="auto">
              <a:xfrm>
                <a:off x="0" y="860"/>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706" name="Line 82"/>
              <p:cNvSpPr>
                <a:spLocks noChangeShapeType="1"/>
              </p:cNvSpPr>
              <p:nvPr userDrawn="1"/>
            </p:nvSpPr>
            <p:spPr bwMode="auto">
              <a:xfrm>
                <a:off x="0" y="896"/>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707" name="Line 83"/>
              <p:cNvSpPr>
                <a:spLocks noChangeShapeType="1"/>
              </p:cNvSpPr>
              <p:nvPr userDrawn="1"/>
            </p:nvSpPr>
            <p:spPr bwMode="auto">
              <a:xfrm>
                <a:off x="0" y="92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08" name="Line 84"/>
              <p:cNvSpPr>
                <a:spLocks noChangeShapeType="1"/>
              </p:cNvSpPr>
              <p:nvPr userDrawn="1"/>
            </p:nvSpPr>
            <p:spPr bwMode="auto">
              <a:xfrm>
                <a:off x="0" y="770"/>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709" name="Line 85"/>
              <p:cNvSpPr>
                <a:spLocks noChangeShapeType="1"/>
              </p:cNvSpPr>
              <p:nvPr userDrawn="1"/>
            </p:nvSpPr>
            <p:spPr bwMode="auto">
              <a:xfrm>
                <a:off x="0" y="815"/>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10" name="Line 86"/>
              <p:cNvSpPr>
                <a:spLocks noChangeShapeType="1"/>
              </p:cNvSpPr>
              <p:nvPr userDrawn="1"/>
            </p:nvSpPr>
            <p:spPr bwMode="auto">
              <a:xfrm>
                <a:off x="0" y="718"/>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11" name="Line 87"/>
              <p:cNvSpPr>
                <a:spLocks noChangeShapeType="1"/>
              </p:cNvSpPr>
              <p:nvPr userDrawn="1"/>
            </p:nvSpPr>
            <p:spPr bwMode="auto">
              <a:xfrm>
                <a:off x="0" y="646"/>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12" name="Line 88"/>
              <p:cNvSpPr>
                <a:spLocks noChangeShapeType="1"/>
              </p:cNvSpPr>
              <p:nvPr userDrawn="1"/>
            </p:nvSpPr>
            <p:spPr bwMode="auto">
              <a:xfrm>
                <a:off x="0" y="522"/>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713" name="Line 89"/>
              <p:cNvSpPr>
                <a:spLocks noChangeShapeType="1"/>
              </p:cNvSpPr>
              <p:nvPr userDrawn="1"/>
            </p:nvSpPr>
            <p:spPr bwMode="auto">
              <a:xfrm>
                <a:off x="0" y="558"/>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714" name="Line 90"/>
              <p:cNvSpPr>
                <a:spLocks noChangeShapeType="1"/>
              </p:cNvSpPr>
              <p:nvPr userDrawn="1"/>
            </p:nvSpPr>
            <p:spPr bwMode="auto">
              <a:xfrm>
                <a:off x="0" y="591"/>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15" name="Line 91"/>
              <p:cNvSpPr>
                <a:spLocks noChangeShapeType="1"/>
              </p:cNvSpPr>
              <p:nvPr userDrawn="1"/>
            </p:nvSpPr>
            <p:spPr bwMode="auto">
              <a:xfrm>
                <a:off x="0" y="432"/>
                <a:ext cx="5760" cy="0"/>
              </a:xfrm>
              <a:prstGeom prst="line">
                <a:avLst/>
              </a:prstGeom>
              <a:noFill/>
              <a:ln w="28575">
                <a:solidFill>
                  <a:schemeClr val="bg2"/>
                </a:solidFill>
                <a:round/>
                <a:headEnd/>
                <a:tailEnd/>
              </a:ln>
              <a:effectLst/>
            </p:spPr>
            <p:txBody>
              <a:bodyPr wrap="none" anchor="ctr"/>
              <a:lstStyle/>
              <a:p>
                <a:pPr>
                  <a:defRPr/>
                </a:pPr>
                <a:endParaRPr lang="en-US" dirty="0"/>
              </a:p>
            </p:txBody>
          </p:sp>
          <p:sp>
            <p:nvSpPr>
              <p:cNvPr id="26716" name="Line 92"/>
              <p:cNvSpPr>
                <a:spLocks noChangeShapeType="1"/>
              </p:cNvSpPr>
              <p:nvPr userDrawn="1"/>
            </p:nvSpPr>
            <p:spPr bwMode="auto">
              <a:xfrm>
                <a:off x="0" y="384"/>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17" name="Line 93"/>
              <p:cNvSpPr>
                <a:spLocks noChangeShapeType="1"/>
              </p:cNvSpPr>
              <p:nvPr userDrawn="1"/>
            </p:nvSpPr>
            <p:spPr bwMode="auto">
              <a:xfrm>
                <a:off x="0" y="477"/>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18" name="Line 94"/>
              <p:cNvSpPr>
                <a:spLocks noChangeShapeType="1"/>
              </p:cNvSpPr>
              <p:nvPr userDrawn="1"/>
            </p:nvSpPr>
            <p:spPr bwMode="auto">
              <a:xfrm>
                <a:off x="0" y="339"/>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19" name="Line 95"/>
              <p:cNvSpPr>
                <a:spLocks noChangeShapeType="1"/>
              </p:cNvSpPr>
              <p:nvPr userDrawn="1"/>
            </p:nvSpPr>
            <p:spPr bwMode="auto">
              <a:xfrm>
                <a:off x="0" y="318"/>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720" name="Line 96"/>
              <p:cNvSpPr>
                <a:spLocks noChangeShapeType="1"/>
              </p:cNvSpPr>
              <p:nvPr userDrawn="1"/>
            </p:nvSpPr>
            <p:spPr bwMode="auto">
              <a:xfrm>
                <a:off x="0" y="258"/>
                <a:ext cx="5760" cy="0"/>
              </a:xfrm>
              <a:prstGeom prst="line">
                <a:avLst/>
              </a:prstGeom>
              <a:noFill/>
              <a:ln w="19050">
                <a:solidFill>
                  <a:schemeClr val="bg2"/>
                </a:solidFill>
                <a:round/>
                <a:headEnd/>
                <a:tailEnd/>
              </a:ln>
              <a:effectLst/>
            </p:spPr>
            <p:txBody>
              <a:bodyPr wrap="none" anchor="ctr"/>
              <a:lstStyle/>
              <a:p>
                <a:pPr>
                  <a:defRPr/>
                </a:pPr>
                <a:endParaRPr lang="en-US" dirty="0"/>
              </a:p>
            </p:txBody>
          </p:sp>
          <p:sp>
            <p:nvSpPr>
              <p:cNvPr id="26721" name="Line 97"/>
              <p:cNvSpPr>
                <a:spLocks noChangeShapeType="1"/>
              </p:cNvSpPr>
              <p:nvPr userDrawn="1"/>
            </p:nvSpPr>
            <p:spPr bwMode="auto">
              <a:xfrm>
                <a:off x="0" y="70"/>
                <a:ext cx="5760" cy="0"/>
              </a:xfrm>
              <a:prstGeom prst="line">
                <a:avLst/>
              </a:prstGeom>
              <a:noFill/>
              <a:ln w="9525">
                <a:solidFill>
                  <a:schemeClr val="bg2"/>
                </a:solidFill>
                <a:round/>
                <a:headEnd/>
                <a:tailEnd/>
              </a:ln>
              <a:effectLst/>
            </p:spPr>
            <p:txBody>
              <a:bodyPr wrap="none" anchor="ctr"/>
              <a:lstStyle/>
              <a:p>
                <a:pPr>
                  <a:defRPr/>
                </a:pPr>
                <a:endParaRPr lang="en-US" dirty="0"/>
              </a:p>
            </p:txBody>
          </p:sp>
          <p:sp>
            <p:nvSpPr>
              <p:cNvPr id="26722" name="Line 98"/>
              <p:cNvSpPr>
                <a:spLocks noChangeShapeType="1"/>
              </p:cNvSpPr>
              <p:nvPr userDrawn="1"/>
            </p:nvSpPr>
            <p:spPr bwMode="auto">
              <a:xfrm>
                <a:off x="0" y="43"/>
                <a:ext cx="5760" cy="0"/>
              </a:xfrm>
              <a:prstGeom prst="line">
                <a:avLst/>
              </a:prstGeom>
              <a:noFill/>
              <a:ln w="38100">
                <a:solidFill>
                  <a:schemeClr val="bg2"/>
                </a:solidFill>
                <a:round/>
                <a:headEnd/>
                <a:tailEnd/>
              </a:ln>
              <a:effectLst/>
            </p:spPr>
            <p:txBody>
              <a:bodyPr wrap="none" anchor="ctr"/>
              <a:lstStyle/>
              <a:p>
                <a:pPr>
                  <a:defRPr/>
                </a:pPr>
                <a:endParaRPr lang="en-US" dirty="0"/>
              </a:p>
            </p:txBody>
          </p:sp>
          <p:sp>
            <p:nvSpPr>
              <p:cNvPr id="26723" name="Line 99"/>
              <p:cNvSpPr>
                <a:spLocks noChangeShapeType="1"/>
              </p:cNvSpPr>
              <p:nvPr userDrawn="1"/>
            </p:nvSpPr>
            <p:spPr bwMode="auto">
              <a:xfrm>
                <a:off x="0" y="91"/>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24" name="Line 100"/>
              <p:cNvSpPr>
                <a:spLocks noChangeShapeType="1"/>
              </p:cNvSpPr>
              <p:nvPr userDrawn="1"/>
            </p:nvSpPr>
            <p:spPr bwMode="auto">
              <a:xfrm>
                <a:off x="0" y="145"/>
                <a:ext cx="5760" cy="0"/>
              </a:xfrm>
              <a:prstGeom prst="line">
                <a:avLst/>
              </a:prstGeom>
              <a:noFill/>
              <a:ln w="12700">
                <a:solidFill>
                  <a:schemeClr val="bg2"/>
                </a:solidFill>
                <a:round/>
                <a:headEnd/>
                <a:tailEnd/>
              </a:ln>
              <a:effectLst/>
            </p:spPr>
            <p:txBody>
              <a:bodyPr wrap="none" anchor="ctr"/>
              <a:lstStyle/>
              <a:p>
                <a:pPr>
                  <a:defRPr/>
                </a:pPr>
                <a:endParaRPr lang="en-US" dirty="0"/>
              </a:p>
            </p:txBody>
          </p:sp>
          <p:sp>
            <p:nvSpPr>
              <p:cNvPr id="26725" name="Line 101"/>
              <p:cNvSpPr>
                <a:spLocks noChangeShapeType="1"/>
              </p:cNvSpPr>
              <p:nvPr userDrawn="1"/>
            </p:nvSpPr>
            <p:spPr bwMode="auto">
              <a:xfrm>
                <a:off x="0" y="202"/>
                <a:ext cx="5760" cy="0"/>
              </a:xfrm>
              <a:prstGeom prst="line">
                <a:avLst/>
              </a:prstGeom>
              <a:noFill/>
              <a:ln w="38100">
                <a:solidFill>
                  <a:schemeClr val="bg2"/>
                </a:solidFill>
                <a:round/>
                <a:headEnd/>
                <a:tailEnd/>
              </a:ln>
              <a:effectLst/>
            </p:spPr>
            <p:txBody>
              <a:bodyPr wrap="none" anchor="ctr"/>
              <a:lstStyle/>
              <a:p>
                <a:pPr>
                  <a:defRPr/>
                </a:pPr>
                <a:endParaRPr lang="en-US" dirty="0"/>
              </a:p>
            </p:txBody>
          </p:sp>
        </p:grpSp>
        <p:grpSp>
          <p:nvGrpSpPr>
            <p:cNvPr id="1033" name="Group 102"/>
            <p:cNvGrpSpPr>
              <a:grpSpLocks/>
            </p:cNvGrpSpPr>
            <p:nvPr userDrawn="1"/>
          </p:nvGrpSpPr>
          <p:grpSpPr bwMode="auto">
            <a:xfrm>
              <a:off x="400" y="205"/>
              <a:ext cx="5216" cy="1123"/>
              <a:chOff x="400" y="205"/>
              <a:chExt cx="5216" cy="1123"/>
            </a:xfrm>
          </p:grpSpPr>
          <p:sp>
            <p:nvSpPr>
              <p:cNvPr id="26727" name="Rectangle 103"/>
              <p:cNvSpPr>
                <a:spLocks noChangeArrowheads="1"/>
              </p:cNvSpPr>
              <p:nvPr userDrawn="1"/>
            </p:nvSpPr>
            <p:spPr bwMode="auto">
              <a:xfrm>
                <a:off x="557" y="205"/>
                <a:ext cx="313" cy="914"/>
              </a:xfrm>
              <a:prstGeom prst="rect">
                <a:avLst/>
              </a:prstGeom>
              <a:solidFill>
                <a:schemeClr val="accent1"/>
              </a:solidFill>
              <a:ln w="9525">
                <a:noFill/>
                <a:miter lim="800000"/>
                <a:headEnd/>
                <a:tailEnd/>
              </a:ln>
              <a:effectLst/>
            </p:spPr>
            <p:txBody>
              <a:bodyPr wrap="none" anchor="ctr"/>
              <a:lstStyle/>
              <a:p>
                <a:pPr>
                  <a:defRPr/>
                </a:pPr>
                <a:endParaRPr lang="en-US" dirty="0"/>
              </a:p>
            </p:txBody>
          </p:sp>
          <p:sp>
            <p:nvSpPr>
              <p:cNvPr id="26728" name="Rectangle 104"/>
              <p:cNvSpPr>
                <a:spLocks noChangeArrowheads="1"/>
              </p:cNvSpPr>
              <p:nvPr userDrawn="1"/>
            </p:nvSpPr>
            <p:spPr bwMode="auto">
              <a:xfrm>
                <a:off x="400" y="288"/>
                <a:ext cx="3567" cy="49"/>
              </a:xfrm>
              <a:prstGeom prst="rect">
                <a:avLst/>
              </a:prstGeom>
              <a:solidFill>
                <a:schemeClr val="hlink"/>
              </a:solidFill>
              <a:ln w="9525">
                <a:noFill/>
                <a:miter lim="800000"/>
                <a:headEnd/>
                <a:tailEnd/>
              </a:ln>
              <a:effectLst/>
            </p:spPr>
            <p:txBody>
              <a:bodyPr wrap="none" anchor="ctr"/>
              <a:lstStyle/>
              <a:p>
                <a:pPr>
                  <a:defRPr/>
                </a:pPr>
                <a:endParaRPr lang="en-US" dirty="0"/>
              </a:p>
            </p:txBody>
          </p:sp>
          <p:sp>
            <p:nvSpPr>
              <p:cNvPr id="26729" name="Rectangle 105"/>
              <p:cNvSpPr>
                <a:spLocks noChangeArrowheads="1"/>
              </p:cNvSpPr>
              <p:nvPr userDrawn="1"/>
            </p:nvSpPr>
            <p:spPr bwMode="auto">
              <a:xfrm>
                <a:off x="4599" y="1115"/>
                <a:ext cx="929" cy="213"/>
              </a:xfrm>
              <a:prstGeom prst="rect">
                <a:avLst/>
              </a:prstGeom>
              <a:solidFill>
                <a:schemeClr val="accent1"/>
              </a:solidFill>
              <a:ln w="9525">
                <a:noFill/>
                <a:miter lim="800000"/>
                <a:headEnd/>
                <a:tailEnd/>
              </a:ln>
              <a:effectLst/>
            </p:spPr>
            <p:txBody>
              <a:bodyPr wrap="none" anchor="ctr"/>
              <a:lstStyle/>
              <a:p>
                <a:pPr>
                  <a:defRPr/>
                </a:pPr>
                <a:endParaRPr lang="en-US" dirty="0"/>
              </a:p>
            </p:txBody>
          </p:sp>
          <p:sp>
            <p:nvSpPr>
              <p:cNvPr id="26730" name="Rectangle 106"/>
              <p:cNvSpPr>
                <a:spLocks noChangeArrowheads="1"/>
              </p:cNvSpPr>
              <p:nvPr userDrawn="1"/>
            </p:nvSpPr>
            <p:spPr bwMode="auto">
              <a:xfrm>
                <a:off x="2049" y="1211"/>
                <a:ext cx="3567" cy="49"/>
              </a:xfrm>
              <a:prstGeom prst="rect">
                <a:avLst/>
              </a:prstGeom>
              <a:solidFill>
                <a:schemeClr val="hlink"/>
              </a:solidFill>
              <a:ln w="9525">
                <a:noFill/>
                <a:miter lim="800000"/>
                <a:headEnd/>
                <a:tailEnd/>
              </a:ln>
              <a:effectLst/>
            </p:spPr>
            <p:txBody>
              <a:bodyPr wrap="none" anchor="ctr"/>
              <a:lstStyle/>
              <a:p>
                <a:pPr>
                  <a:defRPr/>
                </a:pPr>
                <a:endParaRPr lang="en-US" dirty="0"/>
              </a:p>
            </p:txBody>
          </p:sp>
        </p:grpSp>
      </p:grpSp>
      <p:sp>
        <p:nvSpPr>
          <p:cNvPr id="1027" name="Rectangle 107"/>
          <p:cNvSpPr>
            <a:spLocks noGrp="1" noChangeArrowheads="1"/>
          </p:cNvSpPr>
          <p:nvPr>
            <p:ph type="body" idx="1"/>
          </p:nvPr>
        </p:nvSpPr>
        <p:spPr bwMode="auto">
          <a:xfrm>
            <a:off x="809625" y="2214563"/>
            <a:ext cx="7958138" cy="3881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732" name="Rectangle 108"/>
          <p:cNvSpPr>
            <a:spLocks noGrp="1" noChangeArrowheads="1"/>
          </p:cNvSpPr>
          <p:nvPr>
            <p:ph type="dt" sz="half" idx="2"/>
          </p:nvPr>
        </p:nvSpPr>
        <p:spPr bwMode="auto">
          <a:xfrm>
            <a:off x="809625" y="6373813"/>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solidFill>
                  <a:schemeClr val="folHlink"/>
                </a:solidFill>
              </a:defRPr>
            </a:lvl1pPr>
          </a:lstStyle>
          <a:p>
            <a:pPr>
              <a:defRPr/>
            </a:pPr>
            <a:endParaRPr lang="en-US" dirty="0"/>
          </a:p>
        </p:txBody>
      </p:sp>
      <p:sp>
        <p:nvSpPr>
          <p:cNvPr id="26733" name="Rectangle 109"/>
          <p:cNvSpPr>
            <a:spLocks noGrp="1" noChangeArrowheads="1"/>
          </p:cNvSpPr>
          <p:nvPr>
            <p:ph type="ftr" sz="quarter" idx="3"/>
          </p:nvPr>
        </p:nvSpPr>
        <p:spPr bwMode="auto">
          <a:xfrm>
            <a:off x="3132138" y="6376988"/>
            <a:ext cx="30861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folHlink"/>
                </a:solidFill>
              </a:defRPr>
            </a:lvl1pPr>
          </a:lstStyle>
          <a:p>
            <a:pPr>
              <a:defRPr/>
            </a:pPr>
            <a:endParaRPr lang="en-US" dirty="0"/>
          </a:p>
        </p:txBody>
      </p:sp>
      <p:sp>
        <p:nvSpPr>
          <p:cNvPr id="26734" name="Rectangle 110"/>
          <p:cNvSpPr>
            <a:spLocks noGrp="1" noChangeArrowheads="1"/>
          </p:cNvSpPr>
          <p:nvPr>
            <p:ph type="sldNum" sz="quarter" idx="4"/>
          </p:nvPr>
        </p:nvSpPr>
        <p:spPr bwMode="auto">
          <a:xfrm>
            <a:off x="6589713" y="6376988"/>
            <a:ext cx="21939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folHlink"/>
                </a:solidFill>
              </a:defRPr>
            </a:lvl1pPr>
          </a:lstStyle>
          <a:p>
            <a:pPr>
              <a:defRPr/>
            </a:pPr>
            <a:fld id="{B19FBF36-CD5A-49FC-B8D2-A90D22419DC7}" type="slidenum">
              <a:rPr lang="en-US"/>
              <a:pPr>
                <a:defRPr/>
              </a:pPr>
              <a:t>‹#›</a:t>
            </a:fld>
            <a:endParaRPr lang="en-US" dirty="0"/>
          </a:p>
        </p:txBody>
      </p:sp>
      <p:sp>
        <p:nvSpPr>
          <p:cNvPr id="1031" name="Rectangle 111"/>
          <p:cNvSpPr>
            <a:spLocks noGrp="1" noChangeArrowheads="1"/>
          </p:cNvSpPr>
          <p:nvPr>
            <p:ph type="title"/>
          </p:nvPr>
        </p:nvSpPr>
        <p:spPr bwMode="auto">
          <a:xfrm>
            <a:off x="1371600" y="609600"/>
            <a:ext cx="73787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834"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txStyles>
    <p:titleStyle>
      <a:lvl1pPr algn="ctr" rtl="0" eaLnBrk="0" fontAlgn="base" hangingPunct="0">
        <a:lnSpc>
          <a:spcPct val="85000"/>
        </a:lnSpc>
        <a:spcBef>
          <a:spcPct val="0"/>
        </a:spcBef>
        <a:spcAft>
          <a:spcPct val="0"/>
        </a:spcAft>
        <a:defRPr sz="4400">
          <a:solidFill>
            <a:schemeClr val="tx2"/>
          </a:solidFill>
          <a:latin typeface="+mj-lt"/>
          <a:ea typeface="+mj-ea"/>
          <a:cs typeface="+mj-cs"/>
        </a:defRPr>
      </a:lvl1pPr>
      <a:lvl2pPr algn="ctr" rtl="0" eaLnBrk="0" fontAlgn="base" hangingPunct="0">
        <a:lnSpc>
          <a:spcPct val="85000"/>
        </a:lnSpc>
        <a:spcBef>
          <a:spcPct val="0"/>
        </a:spcBef>
        <a:spcAft>
          <a:spcPct val="0"/>
        </a:spcAft>
        <a:defRPr sz="4400">
          <a:solidFill>
            <a:schemeClr val="tx2"/>
          </a:solidFill>
          <a:latin typeface="Times New Roman" pitchFamily="18" charset="0"/>
        </a:defRPr>
      </a:lvl2pPr>
      <a:lvl3pPr algn="ctr" rtl="0" eaLnBrk="0" fontAlgn="base" hangingPunct="0">
        <a:lnSpc>
          <a:spcPct val="85000"/>
        </a:lnSpc>
        <a:spcBef>
          <a:spcPct val="0"/>
        </a:spcBef>
        <a:spcAft>
          <a:spcPct val="0"/>
        </a:spcAft>
        <a:defRPr sz="4400">
          <a:solidFill>
            <a:schemeClr val="tx2"/>
          </a:solidFill>
          <a:latin typeface="Times New Roman" pitchFamily="18" charset="0"/>
        </a:defRPr>
      </a:lvl3pPr>
      <a:lvl4pPr algn="ctr" rtl="0" eaLnBrk="0" fontAlgn="base" hangingPunct="0">
        <a:lnSpc>
          <a:spcPct val="85000"/>
        </a:lnSpc>
        <a:spcBef>
          <a:spcPct val="0"/>
        </a:spcBef>
        <a:spcAft>
          <a:spcPct val="0"/>
        </a:spcAft>
        <a:defRPr sz="4400">
          <a:solidFill>
            <a:schemeClr val="tx2"/>
          </a:solidFill>
          <a:latin typeface="Times New Roman" pitchFamily="18" charset="0"/>
        </a:defRPr>
      </a:lvl4pPr>
      <a:lvl5pPr algn="ctr" rtl="0" eaLnBrk="0" fontAlgn="base" hangingPunct="0">
        <a:lnSpc>
          <a:spcPct val="85000"/>
        </a:lnSpc>
        <a:spcBef>
          <a:spcPct val="0"/>
        </a:spcBef>
        <a:spcAft>
          <a:spcPct val="0"/>
        </a:spcAft>
        <a:defRPr sz="4400">
          <a:solidFill>
            <a:schemeClr val="tx2"/>
          </a:solidFill>
          <a:latin typeface="Times New Roman" pitchFamily="18" charset="0"/>
        </a:defRPr>
      </a:lvl5pPr>
      <a:lvl6pPr marL="457200" algn="ctr" rtl="0" fontAlgn="base">
        <a:lnSpc>
          <a:spcPct val="85000"/>
        </a:lnSpc>
        <a:spcBef>
          <a:spcPct val="0"/>
        </a:spcBef>
        <a:spcAft>
          <a:spcPct val="0"/>
        </a:spcAft>
        <a:defRPr sz="4400">
          <a:solidFill>
            <a:schemeClr val="tx2"/>
          </a:solidFill>
          <a:latin typeface="Times New Roman" pitchFamily="18" charset="0"/>
        </a:defRPr>
      </a:lvl6pPr>
      <a:lvl7pPr marL="914400" algn="ctr" rtl="0" fontAlgn="base">
        <a:lnSpc>
          <a:spcPct val="85000"/>
        </a:lnSpc>
        <a:spcBef>
          <a:spcPct val="0"/>
        </a:spcBef>
        <a:spcAft>
          <a:spcPct val="0"/>
        </a:spcAft>
        <a:defRPr sz="4400">
          <a:solidFill>
            <a:schemeClr val="tx2"/>
          </a:solidFill>
          <a:latin typeface="Times New Roman" pitchFamily="18" charset="0"/>
        </a:defRPr>
      </a:lvl7pPr>
      <a:lvl8pPr marL="1371600" algn="ctr" rtl="0" fontAlgn="base">
        <a:lnSpc>
          <a:spcPct val="85000"/>
        </a:lnSpc>
        <a:spcBef>
          <a:spcPct val="0"/>
        </a:spcBef>
        <a:spcAft>
          <a:spcPct val="0"/>
        </a:spcAft>
        <a:defRPr sz="4400">
          <a:solidFill>
            <a:schemeClr val="tx2"/>
          </a:solidFill>
          <a:latin typeface="Times New Roman" pitchFamily="18" charset="0"/>
        </a:defRPr>
      </a:lvl8pPr>
      <a:lvl9pPr marL="1828800" algn="ctr" rtl="0" fontAlgn="base">
        <a:lnSpc>
          <a:spcPct val="85000"/>
        </a:lnSpc>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hyperlink" Target="http://www.dli.state.pa.us/"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5.jpeg"/><Relationship Id="rId7" Type="http://schemas.openxmlformats.org/officeDocument/2006/relationships/hyperlink" Target="http://www.bing.com/images/search?q=careerlink&amp;qs=n&amp;form=QBIR&amp;pq=careerlink&amp;sc=8-9&amp;sp=-1&amp;sk=" TargetMode="Externa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hyperlink" Target="http://www.nwpawib.org/" TargetMode="Externa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hyperlink" Target="http://www.dli.state.pa.us/"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athletewithstent.com/wp-content/uploads/2011/07/Elephant-and-Six-Blind-Men.pn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dli.state.pa.us/" TargetMode="External"/><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portal.state.pa.us/portal/server.pt/community/disability_services/10355" TargetMode="External"/><Relationship Id="rId2" Type="http://schemas.openxmlformats.org/officeDocument/2006/relationships/hyperlink" Target="http://www.dli.state.pa.us/" TargetMode="External"/><Relationship Id="rId1" Type="http://schemas.openxmlformats.org/officeDocument/2006/relationships/slideLayout" Target="../slideLayouts/slideLayout2.xml"/><Relationship Id="rId6" Type="http://schemas.openxmlformats.org/officeDocument/2006/relationships/image" Target="../media/image1.wmf"/><Relationship Id="rId5" Type="http://schemas.openxmlformats.org/officeDocument/2006/relationships/hyperlink" Target="https://www.cwds.state.pa.us/cwdsonline/Admin/ViewHomePage/PublicHomePage.aspx?hk3g5xpBAmhv_f0jUVX0PgSuzGFaECGfKya_a1ppqslivhcTxLsjKKSqq9ILx1TvppoqCEuOsyRFVlnkmEaKBqXTWAYz2uIW3S3pGmoAYAg-E_yvv@AR4ceKN_Z2Oopf1fFeND8UbKCS2lPIcRBUM75eoabWvevf" TargetMode="External"/><Relationship Id="rId4" Type="http://schemas.openxmlformats.org/officeDocument/2006/relationships/hyperlink" Target="http://www.portal.state.pa.us/portal/server.pt?open=514&amp;objID=606842&amp;mode=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hyperlink" Target="http://www.dli.state.pa.u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dli.state.pa.us/"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371600" y="2514600"/>
            <a:ext cx="7378700" cy="2362200"/>
          </a:xfrm>
        </p:spPr>
        <p:txBody>
          <a:bodyPr/>
          <a:lstStyle/>
          <a:p>
            <a:r>
              <a:rPr lang="en-US" sz="2800" dirty="0" smtClean="0">
                <a:latin typeface="Verdana" pitchFamily="34" charset="0"/>
                <a:cs typeface="Times New Roman" pitchFamily="18" charset="0"/>
              </a:rPr>
              <a:t>Office of Vocational Rehabilitation </a:t>
            </a:r>
            <a:br>
              <a:rPr lang="en-US" sz="2800" dirty="0" smtClean="0">
                <a:latin typeface="Verdana" pitchFamily="34" charset="0"/>
                <a:cs typeface="Times New Roman" pitchFamily="18" charset="0"/>
              </a:rPr>
            </a:br>
            <a:r>
              <a:rPr lang="en-US" sz="2800" dirty="0" smtClean="0">
                <a:latin typeface="Verdana" pitchFamily="34" charset="0"/>
                <a:cs typeface="Times New Roman" pitchFamily="18" charset="0"/>
              </a:rPr>
              <a:t>3200 Lovell Place | Erie, PA 16503</a:t>
            </a:r>
            <a:r>
              <a:rPr lang="en-US" sz="2800" dirty="0" smtClean="0"/>
              <a:t/>
            </a:r>
            <a:br>
              <a:rPr lang="en-US" sz="2800" dirty="0" smtClean="0"/>
            </a:br>
            <a:r>
              <a:rPr lang="en-US" sz="2800" dirty="0" smtClean="0">
                <a:latin typeface="Verdana" pitchFamily="34" charset="0"/>
                <a:cs typeface="Times New Roman" pitchFamily="18" charset="0"/>
              </a:rPr>
              <a:t>814.871.4551 | 800.541.0721 </a:t>
            </a:r>
            <a:r>
              <a:rPr lang="en-US" sz="2800" dirty="0" smtClean="0">
                <a:latin typeface="Verdana" pitchFamily="34" charset="0"/>
                <a:cs typeface="Times New Roman" pitchFamily="18" charset="0"/>
                <a:hlinkClick r:id="rId2"/>
              </a:rPr>
              <a:t>www.dli.state.pa.us</a:t>
            </a:r>
            <a:endParaRPr lang="en-US" sz="2800" dirty="0" smtClean="0"/>
          </a:p>
        </p:txBody>
      </p:sp>
      <p:pic>
        <p:nvPicPr>
          <p:cNvPr id="3075" name="Picture 7" descr="Logo_Left_2color"/>
          <p:cNvPicPr>
            <a:picLocks noGrp="1" noChangeAspect="1" noChangeArrowheads="1"/>
          </p:cNvPicPr>
          <p:nvPr>
            <p:ph idx="1"/>
          </p:nvPr>
        </p:nvPicPr>
        <p:blipFill>
          <a:blip r:embed="rId3" cstate="print"/>
          <a:srcRect/>
          <a:stretch>
            <a:fillRect/>
          </a:stretch>
        </p:blipFill>
        <p:spPr>
          <a:xfrm>
            <a:off x="1524000" y="533400"/>
            <a:ext cx="6248400" cy="1371600"/>
          </a:xfr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9"/>
          <p:cNvSpPr>
            <a:spLocks noGrp="1" noChangeArrowheads="1"/>
          </p:cNvSpPr>
          <p:nvPr>
            <p:ph type="title"/>
          </p:nvPr>
        </p:nvSpPr>
        <p:spPr/>
        <p:txBody>
          <a:bodyPr/>
          <a:lstStyle/>
          <a:p>
            <a:pPr eaLnBrk="1" hangingPunct="1"/>
            <a:r>
              <a:rPr lang="en-US" sz="5400" b="1" dirty="0" smtClean="0"/>
              <a:t>Services Overview</a:t>
            </a:r>
          </a:p>
        </p:txBody>
      </p:sp>
      <p:sp>
        <p:nvSpPr>
          <p:cNvPr id="11267" name="Rectangle 10"/>
          <p:cNvSpPr>
            <a:spLocks noGrp="1" noChangeArrowheads="1"/>
          </p:cNvSpPr>
          <p:nvPr>
            <p:ph type="body" idx="1"/>
          </p:nvPr>
        </p:nvSpPr>
        <p:spPr>
          <a:xfrm>
            <a:off x="838200" y="1295400"/>
            <a:ext cx="7772400" cy="5334000"/>
          </a:xfrm>
        </p:spPr>
        <p:txBody>
          <a:bodyPr/>
          <a:lstStyle/>
          <a:p>
            <a:pPr lvl="1" eaLnBrk="1" hangingPunct="1">
              <a:lnSpc>
                <a:spcPct val="90000"/>
              </a:lnSpc>
            </a:pPr>
            <a:endParaRPr lang="en-US" sz="2400" dirty="0" smtClean="0"/>
          </a:p>
          <a:p>
            <a:pPr lvl="1" eaLnBrk="1" hangingPunct="1">
              <a:lnSpc>
                <a:spcPct val="90000"/>
              </a:lnSpc>
              <a:buFont typeface="Wingdings" pitchFamily="2" charset="2"/>
              <a:buNone/>
            </a:pPr>
            <a:endParaRPr lang="en-US" sz="2400" dirty="0" smtClean="0"/>
          </a:p>
          <a:p>
            <a:pPr eaLnBrk="1" hangingPunct="1">
              <a:lnSpc>
                <a:spcPct val="90000"/>
              </a:lnSpc>
            </a:pPr>
            <a:r>
              <a:rPr lang="en-US" sz="1800" dirty="0" smtClean="0"/>
              <a:t>Diagnostic Services &amp; Assessment</a:t>
            </a:r>
          </a:p>
          <a:p>
            <a:pPr eaLnBrk="1" hangingPunct="1">
              <a:lnSpc>
                <a:spcPct val="90000"/>
              </a:lnSpc>
            </a:pPr>
            <a:r>
              <a:rPr lang="en-US" sz="1800" dirty="0" smtClean="0"/>
              <a:t>Guidance &amp; Counseling</a:t>
            </a:r>
          </a:p>
          <a:p>
            <a:pPr eaLnBrk="1" hangingPunct="1">
              <a:lnSpc>
                <a:spcPct val="90000"/>
              </a:lnSpc>
            </a:pPr>
            <a:r>
              <a:rPr lang="en-US" sz="1800" dirty="0" smtClean="0"/>
              <a:t>Vocational Evaluations</a:t>
            </a:r>
          </a:p>
          <a:p>
            <a:pPr eaLnBrk="1" hangingPunct="1">
              <a:lnSpc>
                <a:spcPct val="90000"/>
              </a:lnSpc>
            </a:pPr>
            <a:r>
              <a:rPr lang="en-US" sz="1800" dirty="0" smtClean="0"/>
              <a:t>Restoration Services</a:t>
            </a:r>
          </a:p>
          <a:p>
            <a:pPr eaLnBrk="1" hangingPunct="1">
              <a:lnSpc>
                <a:spcPct val="90000"/>
              </a:lnSpc>
            </a:pPr>
            <a:r>
              <a:rPr lang="en-US" sz="1800" dirty="0" smtClean="0"/>
              <a:t>Transition Services</a:t>
            </a:r>
          </a:p>
          <a:p>
            <a:pPr eaLnBrk="1" hangingPunct="1">
              <a:lnSpc>
                <a:spcPct val="90000"/>
              </a:lnSpc>
            </a:pPr>
            <a:r>
              <a:rPr lang="en-US" sz="1800" dirty="0" smtClean="0"/>
              <a:t>Training Assistance</a:t>
            </a:r>
          </a:p>
          <a:p>
            <a:pPr lvl="1" eaLnBrk="1" hangingPunct="1">
              <a:lnSpc>
                <a:spcPct val="90000"/>
              </a:lnSpc>
            </a:pPr>
            <a:r>
              <a:rPr lang="en-US" sz="1800" dirty="0" smtClean="0"/>
              <a:t>College/University/Technical Schools</a:t>
            </a:r>
          </a:p>
          <a:p>
            <a:pPr eaLnBrk="1" hangingPunct="1">
              <a:lnSpc>
                <a:spcPct val="90000"/>
              </a:lnSpc>
            </a:pPr>
            <a:r>
              <a:rPr lang="en-US" sz="1800" dirty="0" smtClean="0"/>
              <a:t>Placement Services</a:t>
            </a:r>
          </a:p>
          <a:p>
            <a:pPr eaLnBrk="1" hangingPunct="1">
              <a:lnSpc>
                <a:spcPct val="90000"/>
              </a:lnSpc>
            </a:pPr>
            <a:r>
              <a:rPr lang="en-US" sz="1800" dirty="0" smtClean="0"/>
              <a:t>On-the-Job Training (OJT)</a:t>
            </a:r>
          </a:p>
          <a:p>
            <a:pPr eaLnBrk="1" hangingPunct="1">
              <a:lnSpc>
                <a:spcPct val="90000"/>
              </a:lnSpc>
            </a:pPr>
            <a:r>
              <a:rPr lang="en-US" sz="1800" dirty="0" smtClean="0"/>
              <a:t>Job Coaching</a:t>
            </a:r>
          </a:p>
          <a:p>
            <a:pPr eaLnBrk="1" hangingPunct="1">
              <a:lnSpc>
                <a:spcPct val="90000"/>
              </a:lnSpc>
            </a:pPr>
            <a:r>
              <a:rPr lang="en-US" sz="1800" dirty="0" smtClean="0"/>
              <a:t>Vehicle Modifications</a:t>
            </a:r>
          </a:p>
          <a:p>
            <a:pPr eaLnBrk="1" hangingPunct="1">
              <a:lnSpc>
                <a:spcPct val="90000"/>
              </a:lnSpc>
            </a:pPr>
            <a:r>
              <a:rPr lang="en-US" sz="1800" dirty="0" smtClean="0"/>
              <a:t>Home Modifications</a:t>
            </a:r>
          </a:p>
          <a:p>
            <a:pPr eaLnBrk="1" hangingPunct="1">
              <a:lnSpc>
                <a:spcPct val="90000"/>
              </a:lnSpc>
            </a:pPr>
            <a:r>
              <a:rPr lang="en-US" sz="1800" dirty="0" smtClean="0"/>
              <a:t>Small Business Development</a:t>
            </a:r>
          </a:p>
          <a:p>
            <a:pPr eaLnBrk="1" hangingPunct="1">
              <a:lnSpc>
                <a:spcPct val="90000"/>
              </a:lnSpc>
            </a:pPr>
            <a:r>
              <a:rPr lang="en-US" sz="1800" dirty="0" smtClean="0"/>
              <a:t>Assistive Technology</a:t>
            </a:r>
          </a:p>
        </p:txBody>
      </p:sp>
      <p:pic>
        <p:nvPicPr>
          <p:cNvPr id="11268" name="Picture 5" descr="C:\Documents and Settings\bbest\Application Data\Microsoft\Media Catalog\Downloaded Clips\cl2\bd07230_.wmf"/>
          <p:cNvPicPr>
            <a:picLocks noChangeAspect="1" noChangeArrowheads="1"/>
          </p:cNvPicPr>
          <p:nvPr/>
        </p:nvPicPr>
        <p:blipFill>
          <a:blip r:embed="rId2" cstate="print"/>
          <a:srcRect/>
          <a:stretch>
            <a:fillRect/>
          </a:stretch>
        </p:blipFill>
        <p:spPr bwMode="auto">
          <a:xfrm>
            <a:off x="4572000" y="2286000"/>
            <a:ext cx="828675" cy="1219200"/>
          </a:xfrm>
          <a:prstGeom prst="rect">
            <a:avLst/>
          </a:prstGeom>
          <a:noFill/>
          <a:ln w="9525">
            <a:noFill/>
            <a:miter lim="800000"/>
            <a:headEnd/>
            <a:tailEnd/>
          </a:ln>
        </p:spPr>
      </p:pic>
      <p:pic>
        <p:nvPicPr>
          <p:cNvPr id="11269" name="Picture 6" descr="C:\Documents and Settings\bbest\Application Data\Microsoft\Media Catalog\Downloaded Clips\cl51\j0204676.wmf"/>
          <p:cNvPicPr>
            <a:picLocks noChangeAspect="1" noChangeArrowheads="1"/>
          </p:cNvPicPr>
          <p:nvPr/>
        </p:nvPicPr>
        <p:blipFill>
          <a:blip r:embed="rId3" cstate="print"/>
          <a:srcRect/>
          <a:stretch>
            <a:fillRect/>
          </a:stretch>
        </p:blipFill>
        <p:spPr bwMode="auto">
          <a:xfrm>
            <a:off x="6400800" y="4267200"/>
            <a:ext cx="1558925" cy="1676400"/>
          </a:xfrm>
          <a:prstGeom prst="rect">
            <a:avLst/>
          </a:prstGeom>
          <a:noFill/>
          <a:ln w="9525">
            <a:noFill/>
            <a:miter lim="800000"/>
            <a:headEnd/>
            <a:tailEnd/>
          </a:ln>
        </p:spPr>
      </p:pic>
      <p:pic>
        <p:nvPicPr>
          <p:cNvPr id="11270" name="Picture 7" descr="C:\Documents and Settings\bbest\Application Data\Microsoft\Media Catalog\Downloaded Clips\cl51\j0204670.wmf"/>
          <p:cNvPicPr>
            <a:picLocks noChangeAspect="1" noChangeArrowheads="1"/>
          </p:cNvPicPr>
          <p:nvPr/>
        </p:nvPicPr>
        <p:blipFill>
          <a:blip r:embed="rId4" cstate="print"/>
          <a:srcRect/>
          <a:stretch>
            <a:fillRect/>
          </a:stretch>
        </p:blipFill>
        <p:spPr bwMode="auto">
          <a:xfrm>
            <a:off x="6248400" y="2514600"/>
            <a:ext cx="1828800" cy="1447800"/>
          </a:xfrm>
          <a:prstGeom prst="rect">
            <a:avLst/>
          </a:prstGeom>
          <a:noFill/>
          <a:ln w="9525">
            <a:noFill/>
            <a:miter lim="800000"/>
            <a:headEnd/>
            <a:tailEnd/>
          </a:ln>
        </p:spPr>
      </p:pic>
      <p:pic>
        <p:nvPicPr>
          <p:cNvPr id="11271" name="Picture 8" descr="C:\Documents and Settings\bbest\Application Data\Microsoft\Media Catalog\Downloaded Clips\cl54\j0212111.wmf"/>
          <p:cNvPicPr>
            <a:picLocks noChangeAspect="1" noChangeArrowheads="1"/>
          </p:cNvPicPr>
          <p:nvPr/>
        </p:nvPicPr>
        <p:blipFill>
          <a:blip r:embed="rId5" cstate="print"/>
          <a:srcRect/>
          <a:stretch>
            <a:fillRect/>
          </a:stretch>
        </p:blipFill>
        <p:spPr bwMode="auto">
          <a:xfrm>
            <a:off x="4648200" y="4800600"/>
            <a:ext cx="1260475"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5400" b="1" dirty="0" smtClean="0"/>
              <a:t>Team Effort!</a:t>
            </a:r>
          </a:p>
        </p:txBody>
      </p:sp>
      <p:sp>
        <p:nvSpPr>
          <p:cNvPr id="12291" name="Content Placeholder 2"/>
          <p:cNvSpPr>
            <a:spLocks noGrp="1"/>
          </p:cNvSpPr>
          <p:nvPr>
            <p:ph idx="1"/>
          </p:nvPr>
        </p:nvSpPr>
        <p:spPr/>
        <p:txBody>
          <a:bodyPr/>
          <a:lstStyle/>
          <a:p>
            <a:r>
              <a:rPr lang="en-US" sz="2400" dirty="0" smtClean="0"/>
              <a:t>Make sure basic needs are met. </a:t>
            </a:r>
          </a:p>
          <a:p>
            <a:pPr lvl="1"/>
            <a:r>
              <a:rPr lang="en-US" sz="2000" dirty="0" smtClean="0"/>
              <a:t>OVR does not do but it is needed for employment to be successful.</a:t>
            </a:r>
          </a:p>
          <a:p>
            <a:r>
              <a:rPr lang="en-US" sz="2400" dirty="0" smtClean="0"/>
              <a:t>Identify vocational limitations, prioritize, and identify which team member(s) are best able to work with the person to address.</a:t>
            </a:r>
          </a:p>
          <a:p>
            <a:r>
              <a:rPr lang="en-US" sz="2400" dirty="0" smtClean="0"/>
              <a:t>Allow the person to grow, make decisions, and mistakes.</a:t>
            </a:r>
          </a:p>
          <a:p>
            <a:r>
              <a:rPr lang="en-US" sz="2400" dirty="0" smtClean="0"/>
              <a:t>Make realistic goals </a:t>
            </a:r>
          </a:p>
          <a:p>
            <a:r>
              <a:rPr lang="en-US" sz="2400" dirty="0" smtClean="0"/>
              <a:t>Support the person so they can find employment.</a:t>
            </a:r>
          </a:p>
          <a:p>
            <a:pPr lvl="1"/>
            <a:r>
              <a:rPr lang="en-US" sz="2000" dirty="0" smtClean="0"/>
              <a:t>OVR is not an employment agency or temp agency</a:t>
            </a:r>
          </a:p>
          <a:p>
            <a:pPr lvl="1"/>
            <a:r>
              <a:rPr lang="en-US" sz="2000" dirty="0" smtClean="0"/>
              <a:t>The person is the lead team member</a:t>
            </a:r>
          </a:p>
          <a:p>
            <a:pPr lvl="1"/>
            <a:r>
              <a:rPr lang="en-US" sz="2000" dirty="0" smtClean="0"/>
              <a:t>OVR is not an entitled service.  The person has to do their part.</a:t>
            </a:r>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Employer Services</a:t>
            </a:r>
            <a:endParaRPr lang="en-US" dirty="0"/>
          </a:p>
        </p:txBody>
      </p:sp>
      <p:sp>
        <p:nvSpPr>
          <p:cNvPr id="3" name="Content Placeholder 2"/>
          <p:cNvSpPr>
            <a:spLocks noGrp="1"/>
          </p:cNvSpPr>
          <p:nvPr>
            <p:ph idx="1"/>
          </p:nvPr>
        </p:nvSpPr>
        <p:spPr>
          <a:xfrm>
            <a:off x="809625" y="2214563"/>
            <a:ext cx="7958138" cy="4414837"/>
          </a:xfrm>
        </p:spPr>
        <p:txBody>
          <a:bodyPr/>
          <a:lstStyle/>
          <a:p>
            <a:r>
              <a:rPr lang="en-US" sz="2000" dirty="0" smtClean="0"/>
              <a:t>Business Solutions</a:t>
            </a:r>
          </a:p>
          <a:p>
            <a:pPr lvl="1"/>
            <a:r>
              <a:rPr lang="en-US" sz="1600" u="sng" dirty="0" smtClean="0"/>
              <a:t>Staffing</a:t>
            </a:r>
            <a:r>
              <a:rPr lang="en-US" sz="1600" dirty="0" smtClean="0"/>
              <a:t>: pre-screened candidates; consultation services; accommodation solutions</a:t>
            </a:r>
          </a:p>
          <a:p>
            <a:pPr lvl="1"/>
            <a:r>
              <a:rPr lang="en-US" sz="1600" u="sng" dirty="0" smtClean="0"/>
              <a:t>Accessibility Analysis</a:t>
            </a:r>
            <a:r>
              <a:rPr lang="en-US" sz="1600" dirty="0" smtClean="0"/>
              <a:t>: Job analysis &amp; Worksite modification consultation; Reasonable accommodations consultation; Assistive technology information</a:t>
            </a:r>
          </a:p>
          <a:p>
            <a:pPr lvl="1"/>
            <a:r>
              <a:rPr lang="en-US" sz="1600" u="sng" dirty="0" smtClean="0"/>
              <a:t>Financial Incentives</a:t>
            </a:r>
            <a:r>
              <a:rPr lang="en-US" sz="1600" dirty="0" smtClean="0"/>
              <a:t>: On-the-Job Training reimbursement; Tax credits</a:t>
            </a:r>
          </a:p>
          <a:p>
            <a:pPr lvl="1"/>
            <a:r>
              <a:rPr lang="en-US" sz="1600" u="sng" dirty="0" smtClean="0"/>
              <a:t>Disability Awareness</a:t>
            </a:r>
            <a:r>
              <a:rPr lang="en-US" sz="1600" dirty="0" smtClean="0"/>
              <a:t>: Sensitivity &amp; Disability Etiquette training; Americans with Disabilities Act (ADA) consultation</a:t>
            </a:r>
          </a:p>
          <a:p>
            <a:r>
              <a:rPr lang="en-US" sz="2000" dirty="0" smtClean="0"/>
              <a:t>Consultation Services</a:t>
            </a:r>
          </a:p>
          <a:p>
            <a:r>
              <a:rPr lang="en-US" sz="2000" dirty="0" smtClean="0"/>
              <a:t>Recruitment</a:t>
            </a:r>
          </a:p>
          <a:p>
            <a:r>
              <a:rPr lang="en-US" sz="2000" dirty="0" smtClean="0"/>
              <a:t>Qualified Employees</a:t>
            </a:r>
          </a:p>
          <a:p>
            <a:r>
              <a:rPr lang="en-US" sz="2000" dirty="0" smtClean="0"/>
              <a:t>Learn about disability-related issues</a:t>
            </a:r>
          </a:p>
          <a:p>
            <a:r>
              <a:rPr lang="en-US" sz="2000" dirty="0" smtClean="0"/>
              <a:t>Short &amp; Long Term Support</a:t>
            </a:r>
          </a:p>
          <a:p>
            <a:pPr lvl="1"/>
            <a:r>
              <a:rPr lang="en-US" sz="1600" dirty="0" smtClean="0"/>
              <a:t>Hiring Process; Employment; Promotions; Issues; Separation; </a:t>
            </a:r>
            <a:r>
              <a:rPr lang="en-US" sz="1600" dirty="0" smtClean="0"/>
              <a:t>Layoffs</a:t>
            </a:r>
            <a:r>
              <a:rPr lang="en-US" sz="1600" dirty="0" smtClean="0"/>
              <a:t>; Questions; Accommodation Guidance; and much more.</a:t>
            </a:r>
            <a:endParaRPr lang="en-US" sz="1600" dirty="0"/>
          </a:p>
        </p:txBody>
      </p:sp>
      <p:pic>
        <p:nvPicPr>
          <p:cNvPr id="6" name="Picture 5" descr="http://www.reinventyourcareer.com.au/wp-content/uploads/2011/12/Website_Boss_looking_for_staff_News_Oct_20111.jpg"/>
          <p:cNvPicPr/>
          <p:nvPr/>
        </p:nvPicPr>
        <p:blipFill>
          <a:blip r:embed="rId2" cstate="print"/>
          <a:srcRect/>
          <a:stretch>
            <a:fillRect/>
          </a:stretch>
        </p:blipFill>
        <p:spPr bwMode="auto">
          <a:xfrm>
            <a:off x="5105400" y="4191000"/>
            <a:ext cx="3200400" cy="1752600"/>
          </a:xfrm>
          <a:prstGeom prst="rect">
            <a:avLst/>
          </a:prstGeom>
          <a:noFill/>
          <a:ln w="9525">
            <a:noFill/>
            <a:miter lim="800000"/>
            <a:headEnd/>
            <a:tailEnd/>
          </a:ln>
        </p:spPr>
      </p:pic>
      <p:pic>
        <p:nvPicPr>
          <p:cNvPr id="7" name="Picture 6" descr="http://www.serviceandinclusion.org/ttt/sites/serviceandinclusion.org.ttt/files/word/Service5a.jpg"/>
          <p:cNvPicPr/>
          <p:nvPr/>
        </p:nvPicPr>
        <p:blipFill>
          <a:blip r:embed="rId3" cstate="print"/>
          <a:srcRect/>
          <a:stretch>
            <a:fillRect/>
          </a:stretch>
        </p:blipFill>
        <p:spPr bwMode="auto">
          <a:xfrm>
            <a:off x="7315200" y="304800"/>
            <a:ext cx="1447800" cy="1905000"/>
          </a:xfrm>
          <a:prstGeom prst="rect">
            <a:avLst/>
          </a:prstGeom>
          <a:noFill/>
          <a:ln w="9525">
            <a:noFill/>
            <a:miter lim="800000"/>
            <a:headEnd/>
            <a:tailEnd/>
          </a:ln>
        </p:spPr>
      </p:pic>
      <p:pic>
        <p:nvPicPr>
          <p:cNvPr id="8" name="Picture 7" descr="http://adainformation.org/sites/adainformation.org/files/img_0487.jpg"/>
          <p:cNvPicPr/>
          <p:nvPr/>
        </p:nvPicPr>
        <p:blipFill>
          <a:blip r:embed="rId4" cstate="print"/>
          <a:srcRect/>
          <a:stretch>
            <a:fillRect/>
          </a:stretch>
        </p:blipFill>
        <p:spPr bwMode="auto">
          <a:xfrm>
            <a:off x="457200" y="304800"/>
            <a:ext cx="2362200" cy="1676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5400" b="1" dirty="0" smtClean="0"/>
              <a:t>OVR/BBVS</a:t>
            </a:r>
          </a:p>
        </p:txBody>
      </p:sp>
      <p:sp>
        <p:nvSpPr>
          <p:cNvPr id="7171" name="Rectangle 3"/>
          <p:cNvSpPr>
            <a:spLocks noGrp="1" noChangeArrowheads="1"/>
          </p:cNvSpPr>
          <p:nvPr>
            <p:ph type="body" idx="1"/>
          </p:nvPr>
        </p:nvSpPr>
        <p:spPr/>
        <p:txBody>
          <a:bodyPr/>
          <a:lstStyle/>
          <a:p>
            <a:pPr>
              <a:lnSpc>
                <a:spcPct val="90000"/>
              </a:lnSpc>
              <a:defRPr/>
            </a:pPr>
            <a:r>
              <a:rPr lang="en-US" sz="2000" dirty="0" smtClean="0"/>
              <a:t>Bureau of Blindness &amp; Visual Services (BBVS)</a:t>
            </a:r>
          </a:p>
          <a:p>
            <a:pPr lvl="1">
              <a:lnSpc>
                <a:spcPct val="90000"/>
              </a:lnSpc>
              <a:defRPr/>
            </a:pPr>
            <a:r>
              <a:rPr lang="en-US" sz="1600" dirty="0" smtClean="0"/>
              <a:t>6 District Offices</a:t>
            </a:r>
          </a:p>
          <a:p>
            <a:pPr lvl="1">
              <a:lnSpc>
                <a:spcPct val="90000"/>
              </a:lnSpc>
              <a:defRPr/>
            </a:pPr>
            <a:r>
              <a:rPr lang="en-US" sz="1600" dirty="0" smtClean="0"/>
              <a:t>Bureau Director = Mr. David DeNotaris</a:t>
            </a:r>
          </a:p>
          <a:p>
            <a:pPr lvl="1">
              <a:lnSpc>
                <a:spcPct val="90000"/>
              </a:lnSpc>
              <a:defRPr/>
            </a:pPr>
            <a:r>
              <a:rPr lang="en-US" sz="1600" dirty="0" smtClean="0"/>
              <a:t>Erie District Administrator = Ms. Dawn Sokol</a:t>
            </a:r>
          </a:p>
          <a:p>
            <a:pPr lvl="1">
              <a:lnSpc>
                <a:spcPct val="90000"/>
              </a:lnSpc>
              <a:defRPr/>
            </a:pPr>
            <a:r>
              <a:rPr lang="en-US" sz="1600" dirty="0" smtClean="0"/>
              <a:t>Eligibility </a:t>
            </a:r>
          </a:p>
          <a:p>
            <a:pPr lvl="2">
              <a:lnSpc>
                <a:spcPct val="90000"/>
              </a:lnSpc>
              <a:defRPr/>
            </a:pPr>
            <a:r>
              <a:rPr lang="en-US" sz="1400" dirty="0" smtClean="0"/>
              <a:t>Vision 20/70 or worse in best eye with correction &amp; Visual Field of 20 degrees or less</a:t>
            </a:r>
          </a:p>
          <a:p>
            <a:pPr lvl="1">
              <a:lnSpc>
                <a:spcPct val="90000"/>
              </a:lnSpc>
              <a:defRPr/>
            </a:pPr>
            <a:r>
              <a:rPr lang="en-US" sz="1600" dirty="0" smtClean="0"/>
              <a:t>Services</a:t>
            </a:r>
          </a:p>
          <a:p>
            <a:pPr lvl="2">
              <a:lnSpc>
                <a:spcPct val="90000"/>
              </a:lnSpc>
              <a:defRPr/>
            </a:pPr>
            <a:r>
              <a:rPr lang="en-US" sz="1400" dirty="0" smtClean="0"/>
              <a:t>Vocational Rehabilitation Program</a:t>
            </a:r>
          </a:p>
          <a:p>
            <a:pPr lvl="2">
              <a:lnSpc>
                <a:spcPct val="90000"/>
              </a:lnSpc>
              <a:defRPr/>
            </a:pPr>
            <a:r>
              <a:rPr lang="en-US" sz="1400" dirty="0" smtClean="0"/>
              <a:t>Rehabilitation Teaching</a:t>
            </a:r>
          </a:p>
          <a:p>
            <a:pPr lvl="2">
              <a:lnSpc>
                <a:spcPct val="90000"/>
              </a:lnSpc>
              <a:defRPr/>
            </a:pPr>
            <a:r>
              <a:rPr lang="en-US" sz="1400" dirty="0" smtClean="0"/>
              <a:t>Orientation and Mobility Instruction</a:t>
            </a:r>
          </a:p>
          <a:p>
            <a:pPr lvl="2">
              <a:lnSpc>
                <a:spcPct val="90000"/>
              </a:lnSpc>
              <a:defRPr/>
            </a:pPr>
            <a:r>
              <a:rPr lang="en-US" sz="1400" dirty="0" smtClean="0"/>
              <a:t>Independent Living for the Older Blind (ILOB) Program</a:t>
            </a:r>
          </a:p>
          <a:p>
            <a:pPr lvl="2">
              <a:lnSpc>
                <a:spcPct val="90000"/>
              </a:lnSpc>
              <a:defRPr/>
            </a:pPr>
            <a:r>
              <a:rPr lang="en-US" sz="1400" dirty="0" smtClean="0"/>
              <a:t>Specialized Children’s Program</a:t>
            </a:r>
          </a:p>
          <a:p>
            <a:pPr lvl="2">
              <a:lnSpc>
                <a:spcPct val="90000"/>
              </a:lnSpc>
              <a:defRPr/>
            </a:pPr>
            <a:r>
              <a:rPr lang="en-US" sz="1400" dirty="0" smtClean="0"/>
              <a:t>Specialized Services for Adults</a:t>
            </a:r>
          </a:p>
          <a:p>
            <a:pPr lvl="2">
              <a:lnSpc>
                <a:spcPct val="90000"/>
              </a:lnSpc>
              <a:defRPr/>
            </a:pPr>
            <a:endParaRPr lang="en-US" sz="1200" dirty="0" smtClean="0"/>
          </a:p>
        </p:txBody>
      </p:sp>
      <p:pic>
        <p:nvPicPr>
          <p:cNvPr id="7172" name="Picture 4" descr="C:\Documents and Settings\bbest\Application Data\Microsoft\Media Catalog\Downloaded Clips\cl24\j0090344.wmf"/>
          <p:cNvPicPr>
            <a:picLocks noChangeAspect="1" noChangeArrowheads="1"/>
          </p:cNvPicPr>
          <p:nvPr/>
        </p:nvPicPr>
        <p:blipFill>
          <a:blip r:embed="rId2" cstate="print"/>
          <a:srcRect/>
          <a:stretch>
            <a:fillRect/>
          </a:stretch>
        </p:blipFill>
        <p:spPr bwMode="auto">
          <a:xfrm>
            <a:off x="6553200" y="4635258"/>
            <a:ext cx="2438400" cy="22227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5400" b="1" dirty="0" smtClean="0"/>
              <a:t>OVR:  ODHH</a:t>
            </a:r>
          </a:p>
        </p:txBody>
      </p:sp>
      <p:sp>
        <p:nvSpPr>
          <p:cNvPr id="7171" name="Rectangle 3"/>
          <p:cNvSpPr>
            <a:spLocks noGrp="1" noChangeArrowheads="1"/>
          </p:cNvSpPr>
          <p:nvPr>
            <p:ph type="body" idx="1"/>
          </p:nvPr>
        </p:nvSpPr>
        <p:spPr/>
        <p:txBody>
          <a:bodyPr/>
          <a:lstStyle/>
          <a:p>
            <a:pPr>
              <a:lnSpc>
                <a:spcPct val="90000"/>
              </a:lnSpc>
              <a:defRPr/>
            </a:pPr>
            <a:r>
              <a:rPr lang="en-US" sz="2000" dirty="0" smtClean="0"/>
              <a:t>Office for the Deaf &amp; Hard of Hearing (ODHH)</a:t>
            </a:r>
          </a:p>
          <a:p>
            <a:pPr lvl="1">
              <a:lnSpc>
                <a:spcPct val="90000"/>
              </a:lnSpc>
              <a:defRPr/>
            </a:pPr>
            <a:r>
              <a:rPr lang="en-US" sz="1600" dirty="0" smtClean="0"/>
              <a:t>3 District Offices</a:t>
            </a:r>
          </a:p>
          <a:p>
            <a:pPr lvl="1">
              <a:lnSpc>
                <a:spcPct val="90000"/>
              </a:lnSpc>
              <a:defRPr/>
            </a:pPr>
            <a:r>
              <a:rPr lang="en-US" sz="1600" dirty="0" smtClean="0"/>
              <a:t>Director = Ms. Sharon Behon</a:t>
            </a:r>
          </a:p>
          <a:p>
            <a:pPr lvl="1">
              <a:lnSpc>
                <a:spcPct val="90000"/>
              </a:lnSpc>
              <a:defRPr/>
            </a:pPr>
            <a:r>
              <a:rPr lang="en-US" sz="1600" dirty="0" smtClean="0"/>
              <a:t>Erie Office = Mr. Gerald Penna</a:t>
            </a:r>
          </a:p>
          <a:p>
            <a:pPr lvl="1">
              <a:lnSpc>
                <a:spcPct val="90000"/>
              </a:lnSpc>
              <a:defRPr/>
            </a:pPr>
            <a:r>
              <a:rPr lang="en-US" sz="1600" dirty="0" smtClean="0"/>
              <a:t>Eligibility </a:t>
            </a:r>
          </a:p>
          <a:p>
            <a:pPr lvl="2">
              <a:lnSpc>
                <a:spcPct val="90000"/>
              </a:lnSpc>
              <a:defRPr/>
            </a:pPr>
            <a:r>
              <a:rPr lang="en-US" sz="1400" dirty="0" smtClean="0"/>
              <a:t>Anyone seeking information regarding Deaf &amp; Hard of Hearing</a:t>
            </a:r>
          </a:p>
          <a:p>
            <a:pPr lvl="1">
              <a:lnSpc>
                <a:spcPct val="90000"/>
              </a:lnSpc>
              <a:defRPr/>
            </a:pPr>
            <a:r>
              <a:rPr lang="en-US" sz="1600" dirty="0" smtClean="0"/>
              <a:t>Services</a:t>
            </a:r>
          </a:p>
          <a:p>
            <a:pPr lvl="2">
              <a:lnSpc>
                <a:spcPct val="90000"/>
              </a:lnSpc>
              <a:defRPr/>
            </a:pPr>
            <a:r>
              <a:rPr lang="en-US" sz="1400" dirty="0" smtClean="0"/>
              <a:t>Advocacy</a:t>
            </a:r>
          </a:p>
          <a:p>
            <a:pPr lvl="2">
              <a:lnSpc>
                <a:spcPct val="90000"/>
              </a:lnSpc>
              <a:defRPr/>
            </a:pPr>
            <a:r>
              <a:rPr lang="en-US" sz="1400" dirty="0" smtClean="0"/>
              <a:t>Information</a:t>
            </a:r>
          </a:p>
          <a:p>
            <a:pPr lvl="2">
              <a:lnSpc>
                <a:spcPct val="90000"/>
              </a:lnSpc>
              <a:defRPr/>
            </a:pPr>
            <a:r>
              <a:rPr lang="en-US" sz="1400" dirty="0" smtClean="0"/>
              <a:t>Referrals</a:t>
            </a:r>
          </a:p>
          <a:p>
            <a:pPr lvl="1">
              <a:lnSpc>
                <a:spcPct val="90000"/>
              </a:lnSpc>
              <a:defRPr/>
            </a:pPr>
            <a:endParaRPr lang="en-US" sz="1600" dirty="0" smtClean="0"/>
          </a:p>
        </p:txBody>
      </p:sp>
      <p:pic>
        <p:nvPicPr>
          <p:cNvPr id="7172" name="Picture 4" descr="C:\Documents and Settings\bbest\Application Data\Microsoft\Media Catalog\Downloaded Clips\cl24\j0090344.wmf"/>
          <p:cNvPicPr>
            <a:picLocks noChangeAspect="1" noChangeArrowheads="1"/>
          </p:cNvPicPr>
          <p:nvPr/>
        </p:nvPicPr>
        <p:blipFill>
          <a:blip r:embed="rId2" cstate="print"/>
          <a:srcRect/>
          <a:stretch>
            <a:fillRect/>
          </a:stretch>
        </p:blipFill>
        <p:spPr bwMode="auto">
          <a:xfrm>
            <a:off x="6553200" y="4635258"/>
            <a:ext cx="2438400" cy="22227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5400" b="1" dirty="0" smtClean="0"/>
              <a:t>OVR:  HGAC</a:t>
            </a:r>
          </a:p>
        </p:txBody>
      </p:sp>
      <p:sp>
        <p:nvSpPr>
          <p:cNvPr id="7171" name="Rectangle 3"/>
          <p:cNvSpPr>
            <a:spLocks noGrp="1" noChangeArrowheads="1"/>
          </p:cNvSpPr>
          <p:nvPr>
            <p:ph type="body" idx="1"/>
          </p:nvPr>
        </p:nvSpPr>
        <p:spPr/>
        <p:txBody>
          <a:bodyPr/>
          <a:lstStyle/>
          <a:p>
            <a:pPr marL="342900" lvl="1" indent="-342900">
              <a:lnSpc>
                <a:spcPct val="90000"/>
              </a:lnSpc>
              <a:buSzTx/>
              <a:buFont typeface="Wingdings" pitchFamily="2" charset="2"/>
              <a:buChar char="w"/>
              <a:defRPr/>
            </a:pPr>
            <a:r>
              <a:rPr lang="en-US" sz="2000" dirty="0" smtClean="0"/>
              <a:t>Hiram G. Andrews Center (HGAC) </a:t>
            </a:r>
          </a:p>
          <a:p>
            <a:pPr lvl="1">
              <a:lnSpc>
                <a:spcPct val="90000"/>
              </a:lnSpc>
              <a:defRPr/>
            </a:pPr>
            <a:r>
              <a:rPr lang="en-US" sz="1600" dirty="0" smtClean="0"/>
              <a:t>Commonwealth Technical Institute </a:t>
            </a:r>
          </a:p>
          <a:p>
            <a:pPr lvl="2">
              <a:lnSpc>
                <a:spcPct val="90000"/>
              </a:lnSpc>
              <a:defRPr/>
            </a:pPr>
            <a:r>
              <a:rPr lang="en-US" sz="1400" dirty="0" smtClean="0"/>
              <a:t>Director = Ms. Carol Mackel</a:t>
            </a:r>
          </a:p>
          <a:p>
            <a:pPr lvl="2">
              <a:lnSpc>
                <a:spcPct val="90000"/>
              </a:lnSpc>
              <a:defRPr/>
            </a:pPr>
            <a:r>
              <a:rPr lang="en-US" sz="1400" dirty="0" smtClean="0"/>
              <a:t>12 acre barrier-free campus</a:t>
            </a:r>
          </a:p>
          <a:p>
            <a:pPr lvl="1">
              <a:lnSpc>
                <a:spcPct val="90000"/>
              </a:lnSpc>
              <a:defRPr/>
            </a:pPr>
            <a:r>
              <a:rPr lang="en-US" sz="1600" dirty="0" smtClean="0"/>
              <a:t>Eligibility</a:t>
            </a:r>
          </a:p>
          <a:p>
            <a:pPr lvl="2">
              <a:lnSpc>
                <a:spcPct val="90000"/>
              </a:lnSpc>
              <a:defRPr/>
            </a:pPr>
            <a:r>
              <a:rPr lang="en-US" sz="1400" dirty="0" smtClean="0"/>
              <a:t>OVR Customer</a:t>
            </a:r>
          </a:p>
          <a:p>
            <a:pPr lvl="2">
              <a:lnSpc>
                <a:spcPct val="90000"/>
              </a:lnSpc>
              <a:defRPr/>
            </a:pPr>
            <a:r>
              <a:rPr lang="en-US" sz="1400" dirty="0" smtClean="0"/>
              <a:t>Acceptance via application process</a:t>
            </a:r>
          </a:p>
          <a:p>
            <a:pPr lvl="1">
              <a:lnSpc>
                <a:spcPct val="90000"/>
              </a:lnSpc>
              <a:defRPr/>
            </a:pPr>
            <a:r>
              <a:rPr lang="en-US" sz="1600" dirty="0" smtClean="0"/>
              <a:t>Services</a:t>
            </a:r>
          </a:p>
          <a:p>
            <a:pPr lvl="2">
              <a:lnSpc>
                <a:spcPct val="90000"/>
              </a:lnSpc>
              <a:defRPr/>
            </a:pPr>
            <a:r>
              <a:rPr lang="en-US" sz="1400" dirty="0" smtClean="0"/>
              <a:t>Associate Degrees</a:t>
            </a:r>
          </a:p>
          <a:p>
            <a:pPr lvl="2">
              <a:lnSpc>
                <a:spcPct val="90000"/>
              </a:lnSpc>
              <a:defRPr/>
            </a:pPr>
            <a:r>
              <a:rPr lang="en-US" sz="1400" dirty="0" smtClean="0"/>
              <a:t>Certificate Programs</a:t>
            </a:r>
          </a:p>
          <a:p>
            <a:pPr lvl="2">
              <a:lnSpc>
                <a:spcPct val="90000"/>
              </a:lnSpc>
              <a:defRPr/>
            </a:pPr>
            <a:r>
              <a:rPr lang="en-US" sz="1400" dirty="0" smtClean="0"/>
              <a:t>Support Services</a:t>
            </a:r>
          </a:p>
          <a:p>
            <a:pPr lvl="2">
              <a:lnSpc>
                <a:spcPct val="90000"/>
              </a:lnSpc>
              <a:defRPr/>
            </a:pPr>
            <a:r>
              <a:rPr lang="en-US" sz="1400" dirty="0" smtClean="0"/>
              <a:t>Independent Life Skills</a:t>
            </a:r>
          </a:p>
          <a:p>
            <a:pPr lvl="1">
              <a:lnSpc>
                <a:spcPct val="90000"/>
              </a:lnSpc>
              <a:defRPr/>
            </a:pPr>
            <a:endParaRPr lang="en-US" sz="1600" dirty="0" smtClean="0"/>
          </a:p>
        </p:txBody>
      </p:sp>
      <p:pic>
        <p:nvPicPr>
          <p:cNvPr id="7172" name="Picture 4" descr="C:\Documents and Settings\bbest\Application Data\Microsoft\Media Catalog\Downloaded Clips\cl24\j0090344.wmf"/>
          <p:cNvPicPr>
            <a:picLocks noChangeAspect="1" noChangeArrowheads="1"/>
          </p:cNvPicPr>
          <p:nvPr/>
        </p:nvPicPr>
        <p:blipFill>
          <a:blip r:embed="rId2" cstate="print"/>
          <a:srcRect/>
          <a:stretch>
            <a:fillRect/>
          </a:stretch>
        </p:blipFill>
        <p:spPr bwMode="auto">
          <a:xfrm>
            <a:off x="6553200" y="4635258"/>
            <a:ext cx="2438400" cy="22227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86000"/>
            <a:ext cx="7958138" cy="3881437"/>
          </a:xfrm>
        </p:spPr>
        <p:txBody>
          <a:bodyPr/>
          <a:lstStyle/>
          <a:p>
            <a:pPr>
              <a:buNone/>
            </a:pPr>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a:p>
        </p:txBody>
      </p:sp>
      <p:pic>
        <p:nvPicPr>
          <p:cNvPr id="4" name="Picture 3" descr="http://www.nwpawib.org/NWPA%20WIB/PublishingImages/Logo_WIB_4cp.jpg"/>
          <p:cNvPicPr/>
          <p:nvPr/>
        </p:nvPicPr>
        <p:blipFill>
          <a:blip r:embed="rId2" cstate="print"/>
          <a:srcRect/>
          <a:stretch>
            <a:fillRect/>
          </a:stretch>
        </p:blipFill>
        <p:spPr bwMode="auto">
          <a:xfrm>
            <a:off x="1447800" y="457200"/>
            <a:ext cx="2590800" cy="1354144"/>
          </a:xfrm>
          <a:prstGeom prst="rect">
            <a:avLst/>
          </a:prstGeom>
          <a:noFill/>
          <a:ln w="9525">
            <a:noFill/>
            <a:miter lim="800000"/>
            <a:headEnd/>
            <a:tailEnd/>
          </a:ln>
        </p:spPr>
      </p:pic>
      <p:pic>
        <p:nvPicPr>
          <p:cNvPr id="7" name="Picture 6" descr="http://www.nwpawib.org/NWPA%20CAREERLINK/PublishingImages/CareerLink%20Map.gif"/>
          <p:cNvPicPr/>
          <p:nvPr/>
        </p:nvPicPr>
        <p:blipFill>
          <a:blip r:embed="rId3" cstate="print"/>
          <a:srcRect/>
          <a:stretch>
            <a:fillRect/>
          </a:stretch>
        </p:blipFill>
        <p:spPr bwMode="auto">
          <a:xfrm>
            <a:off x="1143000" y="2514600"/>
            <a:ext cx="7010400" cy="3505200"/>
          </a:xfrm>
          <a:prstGeom prst="rect">
            <a:avLst/>
          </a:prstGeom>
          <a:noFill/>
          <a:ln w="9525">
            <a:noFill/>
            <a:miter lim="800000"/>
            <a:headEnd/>
            <a:tailEnd/>
          </a:ln>
        </p:spPr>
      </p:pic>
      <p:pic>
        <p:nvPicPr>
          <p:cNvPr id="9" name="Picture 8" descr="http://www.teenindustrypartnership.com/images/palogo.jpg"/>
          <p:cNvPicPr/>
          <p:nvPr/>
        </p:nvPicPr>
        <p:blipFill>
          <a:blip r:embed="rId4" cstate="print"/>
          <a:srcRect/>
          <a:stretch>
            <a:fillRect/>
          </a:stretch>
        </p:blipFill>
        <p:spPr bwMode="auto">
          <a:xfrm>
            <a:off x="4191000" y="533400"/>
            <a:ext cx="3848100" cy="138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dirty="0" smtClean="0"/>
          </a:p>
          <a:p>
            <a:endParaRPr lang="en-US" dirty="0"/>
          </a:p>
        </p:txBody>
      </p:sp>
      <p:pic>
        <p:nvPicPr>
          <p:cNvPr id="6" name="Picture 5" descr="http://www.fcbc.net/archangel/woa/temp/j-0000081/public/images/419/rcwelogo.jpg"/>
          <p:cNvPicPr/>
          <p:nvPr/>
        </p:nvPicPr>
        <p:blipFill>
          <a:blip r:embed="rId2" cstate="print"/>
          <a:srcRect/>
          <a:stretch>
            <a:fillRect/>
          </a:stretch>
        </p:blipFill>
        <p:spPr bwMode="auto">
          <a:xfrm>
            <a:off x="1219200" y="2209800"/>
            <a:ext cx="2667000" cy="1181100"/>
          </a:xfrm>
          <a:prstGeom prst="rect">
            <a:avLst/>
          </a:prstGeom>
          <a:noFill/>
          <a:ln w="9525">
            <a:noFill/>
            <a:miter lim="800000"/>
            <a:headEnd/>
            <a:tailEnd/>
          </a:ln>
        </p:spPr>
      </p:pic>
      <p:pic>
        <p:nvPicPr>
          <p:cNvPr id="7" name="Picture 6" descr="http://www.nwpawib.org/NWPA%20WIB/PublishingImages/Logo_WIB_4cp.jpg"/>
          <p:cNvPicPr/>
          <p:nvPr/>
        </p:nvPicPr>
        <p:blipFill>
          <a:blip r:embed="rId3" cstate="print"/>
          <a:srcRect/>
          <a:stretch>
            <a:fillRect/>
          </a:stretch>
        </p:blipFill>
        <p:spPr bwMode="auto">
          <a:xfrm>
            <a:off x="3124200" y="533400"/>
            <a:ext cx="2743200" cy="1295400"/>
          </a:xfrm>
          <a:prstGeom prst="rect">
            <a:avLst/>
          </a:prstGeom>
          <a:noFill/>
          <a:ln w="9525">
            <a:noFill/>
            <a:miter lim="800000"/>
            <a:headEnd/>
            <a:tailEnd/>
          </a:ln>
        </p:spPr>
      </p:pic>
      <p:pic>
        <p:nvPicPr>
          <p:cNvPr id="8" name="Picture 7" descr="http://www.teenindustrypartnership.com/images/palogo.jpg"/>
          <p:cNvPicPr/>
          <p:nvPr/>
        </p:nvPicPr>
        <p:blipFill>
          <a:blip r:embed="rId4" cstate="print"/>
          <a:srcRect/>
          <a:stretch>
            <a:fillRect/>
          </a:stretch>
        </p:blipFill>
        <p:spPr bwMode="auto">
          <a:xfrm>
            <a:off x="5029200" y="2209800"/>
            <a:ext cx="3238500" cy="1152525"/>
          </a:xfrm>
          <a:prstGeom prst="rect">
            <a:avLst/>
          </a:prstGeom>
          <a:noFill/>
          <a:ln w="9525">
            <a:noFill/>
            <a:miter lim="800000"/>
            <a:headEnd/>
            <a:tailEnd/>
          </a:ln>
        </p:spPr>
      </p:pic>
      <p:cxnSp>
        <p:nvCxnSpPr>
          <p:cNvPr id="10" name="Straight Arrow Connector 9"/>
          <p:cNvCxnSpPr/>
          <p:nvPr/>
        </p:nvCxnSpPr>
        <p:spPr bwMode="auto">
          <a:xfrm flipH="1">
            <a:off x="2590800" y="1752600"/>
            <a:ext cx="457200" cy="457200"/>
          </a:xfrm>
          <a:prstGeom prst="straightConnector1">
            <a:avLst/>
          </a:prstGeom>
          <a:solidFill>
            <a:schemeClr val="tx1"/>
          </a:solidFill>
          <a:ln w="57150" cap="flat" cmpd="sng" algn="ctr">
            <a:solidFill>
              <a:srgbClr val="FF0000"/>
            </a:solidFill>
            <a:prstDash val="solid"/>
            <a:round/>
            <a:headEnd type="none" w="med" len="med"/>
            <a:tailEnd type="arrow"/>
          </a:ln>
          <a:effectLst/>
        </p:spPr>
      </p:cxnSp>
      <p:cxnSp>
        <p:nvCxnSpPr>
          <p:cNvPr id="12" name="Straight Arrow Connector 11"/>
          <p:cNvCxnSpPr/>
          <p:nvPr/>
        </p:nvCxnSpPr>
        <p:spPr bwMode="auto">
          <a:xfrm>
            <a:off x="5943600" y="1752600"/>
            <a:ext cx="457200" cy="533400"/>
          </a:xfrm>
          <a:prstGeom prst="straightConnector1">
            <a:avLst/>
          </a:prstGeom>
          <a:solidFill>
            <a:schemeClr val="tx1"/>
          </a:solidFill>
          <a:ln w="57150"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a:off x="2286000" y="3352800"/>
            <a:ext cx="0" cy="304800"/>
          </a:xfrm>
          <a:prstGeom prst="straightConnector1">
            <a:avLst/>
          </a:prstGeom>
          <a:solidFill>
            <a:schemeClr val="tx1"/>
          </a:solidFill>
          <a:ln w="38100" cap="flat" cmpd="sng" algn="ctr">
            <a:solidFill>
              <a:srgbClr val="FF0000"/>
            </a:solidFill>
            <a:prstDash val="solid"/>
            <a:round/>
            <a:headEnd type="none" w="med" len="med"/>
            <a:tailEnd type="arrow"/>
          </a:ln>
          <a:effectLst/>
        </p:spPr>
      </p:cxnSp>
      <p:cxnSp>
        <p:nvCxnSpPr>
          <p:cNvPr id="18" name="Straight Arrow Connector 17"/>
          <p:cNvCxnSpPr/>
          <p:nvPr/>
        </p:nvCxnSpPr>
        <p:spPr bwMode="auto">
          <a:xfrm>
            <a:off x="6781800" y="3352800"/>
            <a:ext cx="0" cy="304800"/>
          </a:xfrm>
          <a:prstGeom prst="straightConnector1">
            <a:avLst/>
          </a:prstGeom>
          <a:solidFill>
            <a:schemeClr val="tx1"/>
          </a:solidFill>
          <a:ln w="38100" cap="flat" cmpd="sng" algn="ctr">
            <a:solidFill>
              <a:srgbClr val="FF0000"/>
            </a:solidFill>
            <a:prstDash val="solid"/>
            <a:round/>
            <a:headEnd type="none" w="med" len="med"/>
            <a:tailEnd type="arrow"/>
          </a:ln>
          <a:effectLst/>
        </p:spPr>
      </p:cxnSp>
      <p:sp>
        <p:nvSpPr>
          <p:cNvPr id="21" name="TextBox 20"/>
          <p:cNvSpPr txBox="1"/>
          <p:nvPr/>
        </p:nvSpPr>
        <p:spPr>
          <a:xfrm>
            <a:off x="685800" y="3657601"/>
            <a:ext cx="3581400"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Font typeface="Arial" pitchFamily="34" charset="0"/>
              <a:buChar char="•"/>
            </a:pPr>
            <a:r>
              <a:rPr lang="en-US" dirty="0" smtClean="0"/>
              <a:t>  </a:t>
            </a:r>
            <a:r>
              <a:rPr lang="en-US" b="1" u="sng" dirty="0" smtClean="0"/>
              <a:t>FISCAL ARM OF WIB</a:t>
            </a:r>
          </a:p>
          <a:p>
            <a:pPr algn="l">
              <a:buFont typeface="Arial" pitchFamily="34" charset="0"/>
              <a:buChar char="•"/>
            </a:pPr>
            <a:r>
              <a:rPr lang="en-US" sz="1400" dirty="0" smtClean="0"/>
              <a:t>Chief Executive Office</a:t>
            </a:r>
          </a:p>
          <a:p>
            <a:pPr algn="l">
              <a:buFont typeface="Arial" pitchFamily="34" charset="0"/>
              <a:buChar char="•"/>
            </a:pPr>
            <a:endParaRPr lang="en-US" sz="1400" dirty="0" smtClean="0"/>
          </a:p>
          <a:p>
            <a:pPr algn="l">
              <a:buFont typeface="Arial" pitchFamily="34" charset="0"/>
              <a:buChar char="•"/>
            </a:pPr>
            <a:endParaRPr lang="en-US" sz="1400" dirty="0" smtClean="0"/>
          </a:p>
          <a:p>
            <a:pPr algn="l">
              <a:buFont typeface="Arial" pitchFamily="34" charset="0"/>
              <a:buChar char="•"/>
            </a:pPr>
            <a:r>
              <a:rPr lang="en-US" sz="1200" dirty="0" smtClean="0"/>
              <a:t>Manage Budget</a:t>
            </a:r>
          </a:p>
          <a:p>
            <a:pPr algn="l">
              <a:buFont typeface="Arial" pitchFamily="34" charset="0"/>
              <a:buChar char="•"/>
            </a:pPr>
            <a:r>
              <a:rPr lang="en-US" sz="1200" dirty="0" smtClean="0"/>
              <a:t>Compliance</a:t>
            </a:r>
          </a:p>
          <a:p>
            <a:pPr algn="l">
              <a:buFont typeface="Arial" pitchFamily="34" charset="0"/>
              <a:buChar char="•"/>
            </a:pPr>
            <a:r>
              <a:rPr lang="en-US" sz="1200" dirty="0" smtClean="0"/>
              <a:t>Long-term Strategy/Vision </a:t>
            </a:r>
          </a:p>
          <a:p>
            <a:pPr algn="l">
              <a:buFont typeface="Arial" pitchFamily="34" charset="0"/>
              <a:buChar char="•"/>
            </a:pPr>
            <a:r>
              <a:rPr lang="en-US" sz="1200" dirty="0" smtClean="0"/>
              <a:t>Manage Contracts</a:t>
            </a:r>
            <a:endParaRPr lang="en-US" dirty="0" smtClean="0"/>
          </a:p>
          <a:p>
            <a:pPr>
              <a:buFont typeface="Arial" pitchFamily="34" charset="0"/>
              <a:buChar char="•"/>
            </a:pPr>
            <a:endParaRPr lang="en-US" dirty="0" smtClean="0"/>
          </a:p>
          <a:p>
            <a:pPr>
              <a:buFont typeface="Arial" pitchFamily="34" charset="0"/>
              <a:buChar char="•"/>
            </a:pPr>
            <a:endParaRPr lang="en-US" dirty="0"/>
          </a:p>
        </p:txBody>
      </p:sp>
      <p:sp>
        <p:nvSpPr>
          <p:cNvPr id="23" name="TextBox 22"/>
          <p:cNvSpPr txBox="1"/>
          <p:nvPr/>
        </p:nvSpPr>
        <p:spPr>
          <a:xfrm>
            <a:off x="4648200" y="3657600"/>
            <a:ext cx="3810000" cy="252376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Font typeface="Arial" pitchFamily="34" charset="0"/>
              <a:buChar char="•"/>
            </a:pPr>
            <a:r>
              <a:rPr lang="en-US" dirty="0" smtClean="0"/>
              <a:t>  </a:t>
            </a:r>
            <a:r>
              <a:rPr lang="en-US" b="1" u="sng" dirty="0" smtClean="0"/>
              <a:t>PROGRAMATIC ARM OF WIB</a:t>
            </a:r>
          </a:p>
          <a:p>
            <a:pPr algn="l">
              <a:buFont typeface="Arial" pitchFamily="34" charset="0"/>
              <a:buChar char="•"/>
            </a:pPr>
            <a:r>
              <a:rPr lang="en-US" sz="1400" dirty="0" smtClean="0"/>
              <a:t>  Venango Training &amp; Development Center</a:t>
            </a:r>
          </a:p>
          <a:p>
            <a:pPr algn="l">
              <a:buFont typeface="Arial" pitchFamily="34" charset="0"/>
              <a:buChar char="•"/>
            </a:pPr>
            <a:r>
              <a:rPr lang="en-US" sz="1400" dirty="0" smtClean="0"/>
              <a:t>  Bureau of Workforce Development Partnership</a:t>
            </a:r>
          </a:p>
          <a:p>
            <a:pPr algn="l">
              <a:buFont typeface="Arial" pitchFamily="34" charset="0"/>
              <a:buChar char="•"/>
            </a:pPr>
            <a:r>
              <a:rPr lang="en-US" sz="1400" dirty="0" smtClean="0"/>
              <a:t>  Office of Vocational Rehabilitation</a:t>
            </a:r>
          </a:p>
          <a:p>
            <a:pPr algn="l">
              <a:buFont typeface="Arial" pitchFamily="34" charset="0"/>
              <a:buChar char="•"/>
            </a:pPr>
            <a:endParaRPr lang="en-US" sz="1000" dirty="0" smtClean="0"/>
          </a:p>
          <a:p>
            <a:pPr algn="l">
              <a:buFont typeface="Arial" pitchFamily="34" charset="0"/>
              <a:buChar char="•"/>
            </a:pPr>
            <a:r>
              <a:rPr lang="en-US" sz="1200" dirty="0" smtClean="0"/>
              <a:t>Commonwealth CWDS System</a:t>
            </a:r>
          </a:p>
          <a:p>
            <a:pPr lvl="1" algn="l">
              <a:buFont typeface="Arial" pitchFamily="34" charset="0"/>
              <a:buChar char="•"/>
            </a:pPr>
            <a:r>
              <a:rPr lang="en-US" sz="1200" dirty="0" smtClean="0"/>
              <a:t>CORE Services</a:t>
            </a:r>
          </a:p>
          <a:p>
            <a:pPr lvl="1" algn="l">
              <a:buFont typeface="Arial" pitchFamily="34" charset="0"/>
              <a:buChar char="•"/>
            </a:pPr>
            <a:r>
              <a:rPr lang="en-US" sz="1200" dirty="0" smtClean="0"/>
              <a:t>Intensive Services</a:t>
            </a:r>
          </a:p>
          <a:p>
            <a:pPr lvl="2" algn="l">
              <a:buFont typeface="Arial" pitchFamily="34" charset="0"/>
              <a:buChar char="•"/>
            </a:pPr>
            <a:r>
              <a:rPr lang="en-US" sz="1200" dirty="0" smtClean="0"/>
              <a:t>Adult &amp; Dislocated Services</a:t>
            </a:r>
          </a:p>
          <a:p>
            <a:pPr lvl="1" algn="l">
              <a:buFont typeface="Arial" pitchFamily="34" charset="0"/>
              <a:buChar char="•"/>
            </a:pPr>
            <a:r>
              <a:rPr lang="en-US" sz="1200" dirty="0" smtClean="0"/>
              <a:t>Training Services</a:t>
            </a:r>
          </a:p>
          <a:p>
            <a:pPr algn="l">
              <a:buFont typeface="Arial" pitchFamily="34" charset="0"/>
              <a:buChar char="•"/>
            </a:pPr>
            <a:r>
              <a:rPr lang="en-US" sz="1200" dirty="0" smtClean="0"/>
              <a:t>Employer Services (under development)</a:t>
            </a:r>
          </a:p>
          <a:p>
            <a:pPr algn="l">
              <a:buFont typeface="Arial" pitchFamily="34" charset="0"/>
              <a:buChar char="•"/>
            </a:pPr>
            <a:r>
              <a:rPr lang="en-US" sz="1200" dirty="0" smtClean="0"/>
              <a:t>Youth Program</a:t>
            </a:r>
          </a:p>
        </p:txBody>
      </p:sp>
      <p:sp>
        <p:nvSpPr>
          <p:cNvPr id="25" name="TextBox 24"/>
          <p:cNvSpPr txBox="1"/>
          <p:nvPr/>
        </p:nvSpPr>
        <p:spPr>
          <a:xfrm>
            <a:off x="2819400" y="6096000"/>
            <a:ext cx="35814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JOB SEEKERS &amp; EMPLOYERS</a:t>
            </a:r>
          </a:p>
          <a:p>
            <a:endParaRPr lang="en-US" dirty="0"/>
          </a:p>
        </p:txBody>
      </p:sp>
      <p:cxnSp>
        <p:nvCxnSpPr>
          <p:cNvPr id="27" name="Straight Arrow Connector 26"/>
          <p:cNvCxnSpPr>
            <a:endCxn id="25" idx="3"/>
          </p:cNvCxnSpPr>
          <p:nvPr/>
        </p:nvCxnSpPr>
        <p:spPr bwMode="auto">
          <a:xfrm flipH="1">
            <a:off x="6400800" y="6019800"/>
            <a:ext cx="381000" cy="399366"/>
          </a:xfrm>
          <a:prstGeom prst="straightConnector1">
            <a:avLst/>
          </a:prstGeom>
          <a:solidFill>
            <a:schemeClr val="tx1"/>
          </a:solidFill>
          <a:ln w="38100" cap="flat" cmpd="sng" algn="ctr">
            <a:solidFill>
              <a:srgbClr val="FF0000"/>
            </a:solidFill>
            <a:prstDash val="solid"/>
            <a:round/>
            <a:headEnd type="none" w="med" len="med"/>
            <a:tailEnd type="arrow"/>
          </a:ln>
          <a:effectLst/>
        </p:spPr>
      </p:cxnSp>
      <p:cxnSp>
        <p:nvCxnSpPr>
          <p:cNvPr id="29" name="Straight Arrow Connector 28"/>
          <p:cNvCxnSpPr>
            <a:stCxn id="21" idx="2"/>
            <a:endCxn id="25" idx="1"/>
          </p:cNvCxnSpPr>
          <p:nvPr/>
        </p:nvCxnSpPr>
        <p:spPr bwMode="auto">
          <a:xfrm>
            <a:off x="2476500" y="5965925"/>
            <a:ext cx="342900" cy="453241"/>
          </a:xfrm>
          <a:prstGeom prst="straightConnector1">
            <a:avLst/>
          </a:prstGeom>
          <a:solidFill>
            <a:schemeClr val="tx1"/>
          </a:solidFill>
          <a:ln w="38100" cap="flat" cmpd="sng" algn="ctr">
            <a:solidFill>
              <a:srgbClr val="FF0000"/>
            </a:solidFill>
            <a:prstDash val="solid"/>
            <a:round/>
            <a:headEnd type="none" w="med" len="med"/>
            <a:tailEnd type="arrow"/>
          </a:ln>
          <a:effectLst/>
        </p:spPr>
      </p:cxnSp>
      <p:pic>
        <p:nvPicPr>
          <p:cNvPr id="45" name="ctl00_ThereCanBeOnlyOne" descr="http://www.nwpawib.org/SiteCollectionImages/logo_onevision_watermark.gif">
            <a:hlinkClick r:id="rId5"/>
          </p:cNvPr>
          <p:cNvPicPr/>
          <p:nvPr/>
        </p:nvPicPr>
        <p:blipFill>
          <a:blip r:embed="rId6" cstate="print"/>
          <a:srcRect/>
          <a:stretch>
            <a:fillRect/>
          </a:stretch>
        </p:blipFill>
        <p:spPr bwMode="auto">
          <a:xfrm>
            <a:off x="3505200" y="6400800"/>
            <a:ext cx="2238375" cy="209550"/>
          </a:xfrm>
          <a:prstGeom prst="rect">
            <a:avLst/>
          </a:prstGeom>
          <a:noFill/>
          <a:ln w="9525">
            <a:noFill/>
            <a:miter lim="800000"/>
            <a:headEnd/>
            <a:tailEnd/>
          </a:ln>
        </p:spPr>
      </p:pic>
      <p:pic>
        <p:nvPicPr>
          <p:cNvPr id="48" name="Picture 47" descr="http://ts4.mm.bing.net/th?id=H.4845179231078595&amp;pid=1.7&amp;w=127&amp;h=153&amp;c=7&amp;rs=1">
            <a:hlinkClick r:id="rId7"/>
          </p:cNvPr>
          <p:cNvPicPr/>
          <p:nvPr/>
        </p:nvPicPr>
        <p:blipFill>
          <a:blip r:embed="rId8" cstate="print"/>
          <a:srcRect/>
          <a:stretch>
            <a:fillRect/>
          </a:stretch>
        </p:blipFill>
        <p:spPr bwMode="auto">
          <a:xfrm>
            <a:off x="7467600" y="4800600"/>
            <a:ext cx="985837" cy="1338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9625" y="2214563"/>
            <a:ext cx="7958138" cy="4338637"/>
          </a:xfrm>
        </p:spPr>
        <p:txBody>
          <a:bodyPr/>
          <a:lstStyle/>
          <a:p>
            <a:r>
              <a:rPr lang="en-US" sz="1400" dirty="0" smtClean="0"/>
              <a:t>Core Services (free &amp; available to everyone seeking employment)</a:t>
            </a:r>
          </a:p>
          <a:p>
            <a:pPr lvl="1"/>
            <a:r>
              <a:rPr lang="en-US" sz="1200" dirty="0" smtClean="0"/>
              <a:t>Enrollment on the CareerLink® website</a:t>
            </a:r>
          </a:p>
          <a:p>
            <a:pPr lvl="1"/>
            <a:r>
              <a:rPr lang="en-US" sz="1200" dirty="0" smtClean="0"/>
              <a:t>Assistance with resume preparation</a:t>
            </a:r>
          </a:p>
          <a:p>
            <a:pPr lvl="1"/>
            <a:r>
              <a:rPr lang="en-US" sz="1200" dirty="0" smtClean="0"/>
              <a:t>Tips to help in searching &amp; applying for jobs</a:t>
            </a:r>
          </a:p>
          <a:p>
            <a:pPr lvl="1"/>
            <a:r>
              <a:rPr lang="en-US" sz="1200" dirty="0" smtClean="0"/>
              <a:t>Referrals to job openings</a:t>
            </a:r>
          </a:p>
          <a:p>
            <a:pPr lvl="1"/>
            <a:r>
              <a:rPr lang="en-US" sz="1200" dirty="0" smtClean="0"/>
              <a:t>Orientation to CareerLink®</a:t>
            </a:r>
          </a:p>
          <a:p>
            <a:pPr lvl="1"/>
            <a:r>
              <a:rPr lang="en-US" sz="1200" dirty="0" smtClean="0"/>
              <a:t>Job Search Workshops</a:t>
            </a:r>
          </a:p>
          <a:p>
            <a:pPr lvl="1"/>
            <a:r>
              <a:rPr lang="en-US" sz="1200" dirty="0" smtClean="0"/>
              <a:t>Information on financial aid</a:t>
            </a:r>
          </a:p>
          <a:p>
            <a:pPr lvl="1"/>
            <a:r>
              <a:rPr lang="en-US" sz="1200" dirty="0" smtClean="0"/>
              <a:t>Labor Market Information</a:t>
            </a:r>
          </a:p>
          <a:p>
            <a:pPr lvl="1"/>
            <a:r>
              <a:rPr lang="en-US" sz="1200" dirty="0" smtClean="0"/>
              <a:t>Referrals to other programs &amp; services</a:t>
            </a:r>
          </a:p>
          <a:p>
            <a:pPr lvl="1"/>
            <a:r>
              <a:rPr lang="en-US" sz="1200" dirty="0" smtClean="0"/>
              <a:t>Eligibility determination for WIA Intensive Services</a:t>
            </a:r>
          </a:p>
          <a:p>
            <a:r>
              <a:rPr lang="en-US" sz="1400" dirty="0" smtClean="0"/>
              <a:t>Intensive Services (18 or older ; unable to secure employment through Core Services; WIA eligible)</a:t>
            </a:r>
          </a:p>
          <a:p>
            <a:pPr lvl="1"/>
            <a:r>
              <a:rPr lang="en-US" sz="1200" dirty="0" smtClean="0"/>
              <a:t>Development of an Individualized Employment Plan (IEP)</a:t>
            </a:r>
          </a:p>
          <a:p>
            <a:pPr lvl="1"/>
            <a:r>
              <a:rPr lang="en-US" sz="1200" dirty="0" smtClean="0"/>
              <a:t>Intensive Assessment</a:t>
            </a:r>
          </a:p>
          <a:p>
            <a:r>
              <a:rPr lang="en-US" sz="1400" dirty="0" smtClean="0"/>
              <a:t>Training Services (18 or older ; unable to secure employment through Intensive Services; WIA eligible)</a:t>
            </a:r>
          </a:p>
          <a:p>
            <a:pPr lvl="1"/>
            <a:r>
              <a:rPr lang="en-US" sz="1200" dirty="0" smtClean="0"/>
              <a:t>Contingent upon funding availability and appropriateness of employment plan. Not an entitlement program.</a:t>
            </a:r>
          </a:p>
          <a:p>
            <a:pPr lvl="2"/>
            <a:r>
              <a:rPr lang="en-US" sz="1200" dirty="0" smtClean="0"/>
              <a:t>Occupational Skills Training at an approved school</a:t>
            </a:r>
          </a:p>
          <a:p>
            <a:pPr lvl="2"/>
            <a:r>
              <a:rPr lang="en-US" sz="1200" dirty="0" smtClean="0"/>
              <a:t>Employer Based Training (On the Job or Customized)</a:t>
            </a:r>
          </a:p>
          <a:p>
            <a:pPr lvl="1"/>
            <a:endParaRPr lang="en-US" sz="1000" dirty="0" smtClean="0"/>
          </a:p>
          <a:p>
            <a:pPr lvl="1"/>
            <a:endParaRPr lang="en-US" sz="1000" dirty="0" smtClean="0"/>
          </a:p>
        </p:txBody>
      </p:sp>
      <p:pic>
        <p:nvPicPr>
          <p:cNvPr id="4" name="Picture 3" descr="http://www.teenindustrypartnership.com/images/palogo.jpg"/>
          <p:cNvPicPr/>
          <p:nvPr/>
        </p:nvPicPr>
        <p:blipFill>
          <a:blip r:embed="rId2" cstate="print"/>
          <a:srcRect/>
          <a:stretch>
            <a:fillRect/>
          </a:stretch>
        </p:blipFill>
        <p:spPr bwMode="auto">
          <a:xfrm>
            <a:off x="3048000" y="609600"/>
            <a:ext cx="4114800" cy="1371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371600" y="1295400"/>
            <a:ext cx="7378700" cy="457200"/>
          </a:xfrm>
        </p:spPr>
        <p:txBody>
          <a:bodyPr/>
          <a:lstStyle/>
          <a:p>
            <a:r>
              <a:rPr lang="en-US" sz="1100" dirty="0" smtClean="0">
                <a:latin typeface="Verdana" pitchFamily="34" charset="0"/>
                <a:cs typeface="Times New Roman" pitchFamily="18" charset="0"/>
              </a:rPr>
              <a:t>Office of Vocational Rehabilitation </a:t>
            </a:r>
            <a:br>
              <a:rPr lang="en-US" sz="1100" dirty="0" smtClean="0">
                <a:latin typeface="Verdana" pitchFamily="34" charset="0"/>
                <a:cs typeface="Times New Roman" pitchFamily="18" charset="0"/>
              </a:rPr>
            </a:br>
            <a:r>
              <a:rPr lang="en-US" sz="1100" dirty="0" smtClean="0">
                <a:latin typeface="Verdana" pitchFamily="34" charset="0"/>
                <a:cs typeface="Times New Roman" pitchFamily="18" charset="0"/>
              </a:rPr>
              <a:t>3200 Lovell Place | Erie, PA 16503</a:t>
            </a:r>
            <a:r>
              <a:rPr lang="en-US" sz="1100" dirty="0" smtClean="0"/>
              <a:t/>
            </a:r>
            <a:br>
              <a:rPr lang="en-US" sz="1100" dirty="0" smtClean="0"/>
            </a:br>
            <a:r>
              <a:rPr lang="en-US" sz="1100" dirty="0" smtClean="0">
                <a:latin typeface="Verdana" pitchFamily="34" charset="0"/>
                <a:cs typeface="Times New Roman" pitchFamily="18" charset="0"/>
              </a:rPr>
              <a:t>814.871.4551 | 800.541.0721 </a:t>
            </a:r>
            <a:r>
              <a:rPr lang="en-US" sz="1100" dirty="0" smtClean="0">
                <a:latin typeface="Verdana" pitchFamily="34" charset="0"/>
                <a:cs typeface="Times New Roman" pitchFamily="18" charset="0"/>
                <a:hlinkClick r:id="rId2"/>
              </a:rPr>
              <a:t>www.dli.state.pa.us</a:t>
            </a:r>
            <a:endParaRPr lang="en-US" sz="1100" dirty="0" smtClean="0"/>
          </a:p>
        </p:txBody>
      </p:sp>
      <p:pic>
        <p:nvPicPr>
          <p:cNvPr id="13315" name="Picture 7" descr="Logo_Left_2color"/>
          <p:cNvPicPr>
            <a:picLocks noChangeAspect="1" noChangeArrowheads="1"/>
          </p:cNvPicPr>
          <p:nvPr/>
        </p:nvPicPr>
        <p:blipFill>
          <a:blip r:embed="rId3" cstate="print"/>
          <a:srcRect/>
          <a:stretch>
            <a:fillRect/>
          </a:stretch>
        </p:blipFill>
        <p:spPr bwMode="auto">
          <a:xfrm>
            <a:off x="2971800" y="533400"/>
            <a:ext cx="3962400" cy="685800"/>
          </a:xfrm>
          <a:prstGeom prst="rect">
            <a:avLst/>
          </a:prstGeom>
          <a:noFill/>
          <a:ln w="9525">
            <a:noFill/>
            <a:miter lim="800000"/>
            <a:headEnd/>
            <a:tailEnd/>
          </a:ln>
        </p:spPr>
      </p:pic>
      <p:pic>
        <p:nvPicPr>
          <p:cNvPr id="13316" name="Picture 4" descr="http://athletewithstent.com/wp-content/uploads/2011/07/Elephant-and-Six-Blind-Men.png">
            <a:hlinkClick r:id="rId4"/>
          </p:cNvPr>
          <p:cNvPicPr>
            <a:picLocks noChangeAspect="1" noChangeArrowheads="1"/>
          </p:cNvPicPr>
          <p:nvPr/>
        </p:nvPicPr>
        <p:blipFill>
          <a:blip r:embed="rId5" cstate="print"/>
          <a:srcRect/>
          <a:stretch>
            <a:fillRect/>
          </a:stretch>
        </p:blipFill>
        <p:spPr bwMode="auto">
          <a:xfrm>
            <a:off x="1828800" y="2819400"/>
            <a:ext cx="5562600" cy="3570288"/>
          </a:xfrm>
          <a:prstGeom prst="rect">
            <a:avLst/>
          </a:prstGeom>
          <a:noFill/>
          <a:ln w="9525">
            <a:noFill/>
            <a:miter lim="800000"/>
            <a:headEnd/>
            <a:tailEnd/>
          </a:ln>
        </p:spPr>
      </p:pic>
      <p:sp>
        <p:nvSpPr>
          <p:cNvPr id="13317" name="TextBox 5"/>
          <p:cNvSpPr txBox="1">
            <a:spLocks noChangeArrowheads="1"/>
          </p:cNvSpPr>
          <p:nvPr/>
        </p:nvSpPr>
        <p:spPr bwMode="auto">
          <a:xfrm>
            <a:off x="914400" y="2133600"/>
            <a:ext cx="7696200" cy="923925"/>
          </a:xfrm>
          <a:prstGeom prst="rect">
            <a:avLst/>
          </a:prstGeom>
          <a:noFill/>
          <a:ln w="9525">
            <a:noFill/>
            <a:miter lim="800000"/>
            <a:headEnd/>
            <a:tailEnd/>
          </a:ln>
        </p:spPr>
        <p:txBody>
          <a:bodyPr>
            <a:spAutoFit/>
          </a:bodyPr>
          <a:lstStyle/>
          <a:p>
            <a:r>
              <a:rPr lang="en-US" sz="2000" b="1" dirty="0"/>
              <a:t>If eligible OVR can help………But not alone.</a:t>
            </a:r>
          </a:p>
          <a:p>
            <a:r>
              <a:rPr lang="en-US" sz="1600" b="1" dirty="0"/>
              <a:t>With the person and their support team involved!</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762000" y="2743200"/>
            <a:ext cx="7958138" cy="3881438"/>
          </a:xfrm>
        </p:spPr>
        <p:txBody>
          <a:bodyPr/>
          <a:lstStyle/>
          <a:p>
            <a:pPr lvl="1"/>
            <a:r>
              <a:rPr lang="en-US" sz="1200" dirty="0" smtClean="0"/>
              <a:t>1917 PL 64-347 = Smith-Hughes Act</a:t>
            </a:r>
          </a:p>
          <a:p>
            <a:pPr lvl="1"/>
            <a:r>
              <a:rPr lang="en-US" sz="1200" dirty="0" smtClean="0"/>
              <a:t>1918 PL 65-178 = Soldiers’ Rehabilitation Act</a:t>
            </a:r>
          </a:p>
          <a:p>
            <a:pPr lvl="1"/>
            <a:r>
              <a:rPr lang="en-US" sz="1200" dirty="0" smtClean="0"/>
              <a:t>1920 PL 66-236 = Smith-Fess Act</a:t>
            </a:r>
          </a:p>
          <a:p>
            <a:pPr lvl="1"/>
            <a:r>
              <a:rPr lang="en-US" sz="1200" dirty="0" smtClean="0"/>
              <a:t>1935 PL 74-271 = Social Security Act = </a:t>
            </a:r>
            <a:r>
              <a:rPr lang="en-US" sz="1200" b="1" u="sng" dirty="0" smtClean="0"/>
              <a:t>Established State/Federal VR Programs</a:t>
            </a:r>
          </a:p>
          <a:p>
            <a:pPr lvl="1"/>
            <a:r>
              <a:rPr lang="en-US" sz="1200" dirty="0" smtClean="0"/>
              <a:t>1936 PL 74-732 = Randolph-Sheppard Act</a:t>
            </a:r>
          </a:p>
          <a:p>
            <a:pPr lvl="1"/>
            <a:r>
              <a:rPr lang="en-US" sz="1200" dirty="0" smtClean="0"/>
              <a:t>1938 PL 75-739 = Wagner-O’Day Act</a:t>
            </a:r>
          </a:p>
          <a:p>
            <a:pPr lvl="1"/>
            <a:r>
              <a:rPr lang="en-US" sz="1200" dirty="0" smtClean="0"/>
              <a:t>1943 PL 78-113 = Bardon-LaFollette Act</a:t>
            </a:r>
          </a:p>
          <a:p>
            <a:pPr lvl="1"/>
            <a:r>
              <a:rPr lang="en-US" sz="1200" dirty="0" smtClean="0"/>
              <a:t>1954 PL 83-565 = Vocational Rehabilitation Act Amendments</a:t>
            </a:r>
          </a:p>
          <a:p>
            <a:pPr lvl="1"/>
            <a:r>
              <a:rPr lang="en-US" sz="1200" dirty="0" smtClean="0"/>
              <a:t>1965 PL 89-333 = Vocational Rehabilitation Act Amendments</a:t>
            </a:r>
          </a:p>
          <a:p>
            <a:pPr lvl="1"/>
            <a:r>
              <a:rPr lang="en-US" sz="1200" dirty="0" smtClean="0"/>
              <a:t>1967 = </a:t>
            </a:r>
            <a:r>
              <a:rPr lang="en-US" sz="1200" b="1" u="sng" dirty="0" smtClean="0"/>
              <a:t>Rehabilitation Services Administration (RSA)</a:t>
            </a:r>
          </a:p>
          <a:p>
            <a:pPr lvl="1"/>
            <a:r>
              <a:rPr lang="en-US" sz="1200" dirty="0" smtClean="0"/>
              <a:t>1968 PL 90-391 = Vocational Rehabilitation Act Amendments</a:t>
            </a:r>
          </a:p>
          <a:p>
            <a:pPr lvl="1"/>
            <a:r>
              <a:rPr lang="en-US" sz="1200" dirty="0" smtClean="0"/>
              <a:t>1973 PL 93-112 = Rehabilitation Act of 1973</a:t>
            </a:r>
          </a:p>
          <a:p>
            <a:pPr lvl="1"/>
            <a:r>
              <a:rPr lang="en-US" sz="1200" dirty="0" smtClean="0"/>
              <a:t>1978 PL 95-606 = Rehab, Comprehensive Services, &amp; Development Disabilities Amendments of 1978</a:t>
            </a:r>
          </a:p>
          <a:p>
            <a:pPr lvl="1"/>
            <a:r>
              <a:rPr lang="en-US" sz="1200" dirty="0" smtClean="0"/>
              <a:t>1984 PL 98-221 = Rehabilitation Act Amendments</a:t>
            </a:r>
          </a:p>
          <a:p>
            <a:pPr lvl="1"/>
            <a:r>
              <a:rPr lang="en-US" sz="1200" dirty="0" smtClean="0"/>
              <a:t>1986 PL 99-506 = Rehabilitation Act Amendments</a:t>
            </a:r>
          </a:p>
          <a:p>
            <a:pPr lvl="1"/>
            <a:r>
              <a:rPr lang="en-US" sz="1200" dirty="0" smtClean="0"/>
              <a:t>1988 PL 100-407 = The Technology-Related Assistance for Individuals with Disabilities Act</a:t>
            </a:r>
          </a:p>
          <a:p>
            <a:pPr lvl="1"/>
            <a:r>
              <a:rPr lang="en-US" sz="1200" dirty="0" smtClean="0"/>
              <a:t>1990 PL 101-336 = Americans with Disabilities Act of 1990</a:t>
            </a:r>
          </a:p>
          <a:p>
            <a:pPr lvl="1"/>
            <a:endParaRPr lang="en-US" sz="1200" dirty="0" smtClean="0"/>
          </a:p>
          <a:p>
            <a:endParaRPr lang="en-US" dirty="0" smtClean="0"/>
          </a:p>
        </p:txBody>
      </p:sp>
      <p:pic>
        <p:nvPicPr>
          <p:cNvPr id="4099" name="Picture 7" descr="Logo_Left_2color"/>
          <p:cNvPicPr>
            <a:picLocks noChangeAspect="1" noChangeArrowheads="1"/>
          </p:cNvPicPr>
          <p:nvPr/>
        </p:nvPicPr>
        <p:blipFill>
          <a:blip r:embed="rId2" cstate="print"/>
          <a:srcRect/>
          <a:stretch>
            <a:fillRect/>
          </a:stretch>
        </p:blipFill>
        <p:spPr bwMode="auto">
          <a:xfrm>
            <a:off x="2971800" y="533400"/>
            <a:ext cx="3962400" cy="685800"/>
          </a:xfrm>
          <a:prstGeom prst="rect">
            <a:avLst/>
          </a:prstGeom>
          <a:noFill/>
          <a:ln w="9525">
            <a:noFill/>
            <a:miter lim="800000"/>
            <a:headEnd/>
            <a:tailEnd/>
          </a:ln>
        </p:spPr>
      </p:pic>
      <p:sp>
        <p:nvSpPr>
          <p:cNvPr id="4100" name="Title 4"/>
          <p:cNvSpPr>
            <a:spLocks noGrp="1"/>
          </p:cNvSpPr>
          <p:nvPr>
            <p:ph type="title"/>
          </p:nvPr>
        </p:nvSpPr>
        <p:spPr>
          <a:xfrm>
            <a:off x="1371600" y="1219200"/>
            <a:ext cx="7378700" cy="609600"/>
          </a:xfrm>
        </p:spPr>
        <p:txBody>
          <a:bodyPr/>
          <a:lstStyle/>
          <a:p>
            <a:pPr>
              <a:tabLst>
                <a:tab pos="2743200" algn="ctr"/>
                <a:tab pos="5486400" algn="r"/>
              </a:tabLst>
            </a:pPr>
            <a:r>
              <a:rPr lang="en-US" sz="1400" dirty="0" smtClean="0">
                <a:latin typeface="Verdana" pitchFamily="34" charset="0"/>
                <a:cs typeface="Times New Roman" pitchFamily="18" charset="0"/>
              </a:rPr>
              <a:t>Office of Vocational Rehabilitation </a:t>
            </a:r>
            <a:br>
              <a:rPr lang="en-US" sz="1400" dirty="0" smtClean="0">
                <a:latin typeface="Verdana" pitchFamily="34" charset="0"/>
                <a:cs typeface="Times New Roman" pitchFamily="18" charset="0"/>
              </a:rPr>
            </a:br>
            <a:r>
              <a:rPr lang="en-US" sz="1400" dirty="0" smtClean="0">
                <a:latin typeface="Verdana" pitchFamily="34" charset="0"/>
                <a:cs typeface="Times New Roman" pitchFamily="18" charset="0"/>
              </a:rPr>
              <a:t>3200 Lovell Place | Erie, PA 16503</a:t>
            </a:r>
            <a:r>
              <a:rPr lang="en-US" sz="1400" dirty="0" smtClean="0"/>
              <a:t/>
            </a:r>
            <a:br>
              <a:rPr lang="en-US" sz="1400" dirty="0" smtClean="0"/>
            </a:br>
            <a:r>
              <a:rPr lang="en-US" sz="1400" dirty="0" smtClean="0">
                <a:latin typeface="Verdana" pitchFamily="34" charset="0"/>
                <a:cs typeface="Times New Roman" pitchFamily="18" charset="0"/>
              </a:rPr>
              <a:t>814.871.4551 | 800.541.0721 </a:t>
            </a:r>
            <a:r>
              <a:rPr lang="en-US" sz="1400" dirty="0" smtClean="0">
                <a:latin typeface="Verdana" pitchFamily="34" charset="0"/>
                <a:cs typeface="Times New Roman" pitchFamily="18" charset="0"/>
                <a:hlinkClick r:id="rId3"/>
              </a:rPr>
              <a:t>www.dli.state.pa.us</a:t>
            </a:r>
            <a:endParaRPr lang="en-US" sz="1400" dirty="0" smtClean="0"/>
          </a:p>
        </p:txBody>
      </p:sp>
      <p:sp>
        <p:nvSpPr>
          <p:cNvPr id="4101" name="TextBox 4"/>
          <p:cNvSpPr txBox="1">
            <a:spLocks noChangeArrowheads="1"/>
          </p:cNvSpPr>
          <p:nvPr/>
        </p:nvSpPr>
        <p:spPr bwMode="auto">
          <a:xfrm>
            <a:off x="685800" y="2133600"/>
            <a:ext cx="8234363" cy="923925"/>
          </a:xfrm>
          <a:prstGeom prst="rect">
            <a:avLst/>
          </a:prstGeom>
          <a:noFill/>
          <a:ln w="9525">
            <a:noFill/>
            <a:miter lim="800000"/>
            <a:headEnd/>
            <a:tailEnd/>
          </a:ln>
        </p:spPr>
        <p:txBody>
          <a:bodyPr>
            <a:spAutoFit/>
          </a:bodyPr>
          <a:lstStyle/>
          <a:p>
            <a:r>
              <a:rPr lang="en-US" b="1" dirty="0"/>
              <a:t>Vocational Rehabilitation Legislative History up to the Americans with Disabilities Act</a:t>
            </a:r>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371600" y="1219200"/>
            <a:ext cx="7378700" cy="533400"/>
          </a:xfrm>
        </p:spPr>
        <p:txBody>
          <a:bodyPr/>
          <a:lstStyle/>
          <a:p>
            <a:r>
              <a:rPr lang="en-US" sz="1100" dirty="0" smtClean="0">
                <a:latin typeface="Verdana" pitchFamily="34" charset="0"/>
                <a:cs typeface="Times New Roman" pitchFamily="18" charset="0"/>
              </a:rPr>
              <a:t>Office of Vocational Rehabilitation </a:t>
            </a:r>
            <a:br>
              <a:rPr lang="en-US" sz="1100" dirty="0" smtClean="0">
                <a:latin typeface="Verdana" pitchFamily="34" charset="0"/>
                <a:cs typeface="Times New Roman" pitchFamily="18" charset="0"/>
              </a:rPr>
            </a:br>
            <a:r>
              <a:rPr lang="en-US" sz="1100" dirty="0" smtClean="0">
                <a:latin typeface="Verdana" pitchFamily="34" charset="0"/>
                <a:cs typeface="Times New Roman" pitchFamily="18" charset="0"/>
              </a:rPr>
              <a:t>3200 Lovell Place | Erie, PA 16503</a:t>
            </a:r>
            <a:r>
              <a:rPr lang="en-US" sz="1100" dirty="0" smtClean="0"/>
              <a:t/>
            </a:r>
            <a:br>
              <a:rPr lang="en-US" sz="1100" dirty="0" smtClean="0"/>
            </a:br>
            <a:r>
              <a:rPr lang="en-US" sz="1100" dirty="0" smtClean="0">
                <a:latin typeface="Verdana" pitchFamily="34" charset="0"/>
                <a:cs typeface="Times New Roman" pitchFamily="18" charset="0"/>
              </a:rPr>
              <a:t>814.871.4551 | 800.541.0721 </a:t>
            </a:r>
            <a:r>
              <a:rPr lang="en-US" sz="1100" dirty="0" smtClean="0">
                <a:latin typeface="Verdana" pitchFamily="34" charset="0"/>
                <a:cs typeface="Times New Roman" pitchFamily="18" charset="0"/>
                <a:hlinkClick r:id="rId2"/>
              </a:rPr>
              <a:t>www.dli.state.pa.us</a:t>
            </a:r>
            <a:endParaRPr lang="en-US" sz="1100" dirty="0" smtClean="0"/>
          </a:p>
        </p:txBody>
      </p:sp>
      <p:sp>
        <p:nvSpPr>
          <p:cNvPr id="14339" name="Content Placeholder 2"/>
          <p:cNvSpPr>
            <a:spLocks noGrp="1"/>
          </p:cNvSpPr>
          <p:nvPr>
            <p:ph idx="1"/>
          </p:nvPr>
        </p:nvSpPr>
        <p:spPr/>
        <p:txBody>
          <a:bodyPr/>
          <a:lstStyle/>
          <a:p>
            <a:pPr algn="ctr"/>
            <a:r>
              <a:rPr lang="en-US" sz="4400" dirty="0" smtClean="0"/>
              <a:t>Thank you!</a:t>
            </a:r>
          </a:p>
          <a:p>
            <a:pPr algn="ctr"/>
            <a:endParaRPr lang="en-US" sz="2000" dirty="0" smtClean="0"/>
          </a:p>
          <a:p>
            <a:pPr>
              <a:buFont typeface="Wingdings" pitchFamily="2" charset="2"/>
              <a:buNone/>
            </a:pPr>
            <a:r>
              <a:rPr lang="en-US" sz="1200" b="1" dirty="0" smtClean="0"/>
              <a:t>			Jack J. Hewitt, M.A.  |  </a:t>
            </a:r>
            <a:r>
              <a:rPr lang="en-US" sz="1200" dirty="0" smtClean="0"/>
              <a:t>District Administrator</a:t>
            </a:r>
          </a:p>
          <a:p>
            <a:pPr>
              <a:buFont typeface="Wingdings" pitchFamily="2" charset="2"/>
              <a:buNone/>
            </a:pPr>
            <a:r>
              <a:rPr lang="en-US" sz="1200" dirty="0" smtClean="0"/>
              <a:t>			PA Department of Labor &amp; Industry | Office of Vocational Rehabilitation</a:t>
            </a:r>
          </a:p>
          <a:p>
            <a:pPr>
              <a:buFont typeface="Wingdings" pitchFamily="2" charset="2"/>
              <a:buNone/>
            </a:pPr>
            <a:r>
              <a:rPr lang="en-US" sz="1200" dirty="0" smtClean="0"/>
              <a:t>			3200 Lovell Place | Erie, PA 16503</a:t>
            </a:r>
          </a:p>
          <a:p>
            <a:pPr>
              <a:buFont typeface="Wingdings" pitchFamily="2" charset="2"/>
              <a:buNone/>
            </a:pPr>
            <a:r>
              <a:rPr lang="en-US" sz="1200" dirty="0" smtClean="0"/>
              <a:t>			814-651-9607</a:t>
            </a:r>
          </a:p>
          <a:p>
            <a:pPr>
              <a:buFont typeface="Wingdings" pitchFamily="2" charset="2"/>
              <a:buNone/>
            </a:pPr>
            <a:r>
              <a:rPr lang="en-US" sz="1200" dirty="0" smtClean="0"/>
              <a:t>			814-871-4551 (switchboard) | 1-800-541-0721 (PA toll free - switchboard)</a:t>
            </a:r>
          </a:p>
          <a:p>
            <a:pPr>
              <a:buFont typeface="Wingdings" pitchFamily="2" charset="2"/>
              <a:buNone/>
            </a:pPr>
            <a:r>
              <a:rPr lang="en-US" sz="1200" dirty="0" smtClean="0"/>
              <a:t>			814-871-4535 (TTY) | 1-888-217-1710 (PA toll free - TTY)</a:t>
            </a:r>
          </a:p>
          <a:p>
            <a:pPr>
              <a:buFont typeface="Wingdings" pitchFamily="2" charset="2"/>
              <a:buNone/>
            </a:pPr>
            <a:r>
              <a:rPr lang="en-US" sz="1200" dirty="0" smtClean="0"/>
              <a:t>			814-871-4631 (fax)</a:t>
            </a:r>
          </a:p>
          <a:p>
            <a:pPr>
              <a:buFont typeface="Wingdings" pitchFamily="2" charset="2"/>
              <a:buNone/>
            </a:pPr>
            <a:r>
              <a:rPr lang="en-US" sz="1200" dirty="0" smtClean="0"/>
              <a:t>			jhewitt@pa.gov</a:t>
            </a:r>
          </a:p>
          <a:p>
            <a:pPr>
              <a:buFont typeface="Wingdings" pitchFamily="2" charset="2"/>
              <a:buNone/>
            </a:pPr>
            <a:r>
              <a:rPr lang="en-US" sz="1200" dirty="0" smtClean="0"/>
              <a:t>			</a:t>
            </a:r>
            <a:r>
              <a:rPr lang="en-US" sz="1200" dirty="0" smtClean="0">
                <a:hlinkClick r:id="rId2"/>
              </a:rPr>
              <a:t>www.dli.state.pa.us</a:t>
            </a:r>
            <a:endParaRPr lang="en-US" sz="1200" dirty="0" smtClean="0"/>
          </a:p>
          <a:p>
            <a:pPr>
              <a:buFont typeface="Wingdings" pitchFamily="2" charset="2"/>
              <a:buNone/>
            </a:pPr>
            <a:endParaRPr lang="en-US" sz="1200" dirty="0" smtClean="0"/>
          </a:p>
          <a:p>
            <a:pPr>
              <a:buFont typeface="Wingdings" pitchFamily="2" charset="2"/>
              <a:buNone/>
            </a:pPr>
            <a:r>
              <a:rPr lang="en-US" sz="1200" dirty="0" smtClean="0"/>
              <a:t>		</a:t>
            </a:r>
            <a:r>
              <a:rPr lang="en-US" sz="1200" dirty="0" smtClean="0">
                <a:hlinkClick r:id="rId3"/>
              </a:rPr>
              <a:t>http://www.portal.state.pa.us/portal/server.pt/community/disability_services/10355  </a:t>
            </a:r>
            <a:r>
              <a:rPr lang="en-US" sz="1200" dirty="0" smtClean="0"/>
              <a:t>=  OVR webpage		</a:t>
            </a:r>
            <a:r>
              <a:rPr lang="en-US" sz="1200" dirty="0" smtClean="0">
                <a:hlinkClick r:id="rId4"/>
              </a:rPr>
              <a:t>http://www.portal.state.pa.us/portal/server.pt?open=514&amp;objID=606842&amp;mode=2</a:t>
            </a:r>
            <a:r>
              <a:rPr lang="en-US" sz="1200" dirty="0" smtClean="0"/>
              <a:t>   =  OVR Publications</a:t>
            </a:r>
          </a:p>
          <a:p>
            <a:pPr>
              <a:buNone/>
            </a:pPr>
            <a:r>
              <a:rPr lang="en-US" sz="1200" dirty="0" smtClean="0"/>
              <a:t>		</a:t>
            </a:r>
            <a:r>
              <a:rPr lang="en-US" sz="1200" dirty="0" smtClean="0">
                <a:hlinkClick r:id="rId5"/>
              </a:rPr>
              <a:t>https://www.cwds.state.pa.us  </a:t>
            </a:r>
            <a:r>
              <a:rPr lang="en-US" sz="1200" dirty="0" smtClean="0"/>
              <a:t>=  Commonwealth Workforce Development System (CWDS)</a:t>
            </a:r>
          </a:p>
          <a:p>
            <a:pPr>
              <a:buFont typeface="Wingdings" pitchFamily="2" charset="2"/>
              <a:buNone/>
            </a:pPr>
            <a:endParaRPr lang="en-US" sz="1200" dirty="0" smtClean="0"/>
          </a:p>
          <a:p>
            <a:pPr>
              <a:buFont typeface="Wingdings" pitchFamily="2" charset="2"/>
              <a:buNone/>
            </a:pPr>
            <a:endParaRPr lang="en-US" sz="1200" dirty="0" smtClean="0"/>
          </a:p>
          <a:p>
            <a:pPr>
              <a:buFont typeface="Wingdings" pitchFamily="2" charset="2"/>
              <a:buNone/>
            </a:pPr>
            <a:r>
              <a:rPr lang="en-US" sz="1200" dirty="0" smtClean="0"/>
              <a:t>			</a:t>
            </a:r>
            <a:endParaRPr lang="en-US" sz="4400" dirty="0" smtClean="0"/>
          </a:p>
        </p:txBody>
      </p:sp>
      <p:pic>
        <p:nvPicPr>
          <p:cNvPr id="14340" name="Picture 7" descr="Logo_Left_2color"/>
          <p:cNvPicPr>
            <a:picLocks noChangeAspect="1" noChangeArrowheads="1"/>
          </p:cNvPicPr>
          <p:nvPr/>
        </p:nvPicPr>
        <p:blipFill>
          <a:blip r:embed="rId6" cstate="print"/>
          <a:srcRect/>
          <a:stretch>
            <a:fillRect/>
          </a:stretch>
        </p:blipFill>
        <p:spPr bwMode="auto">
          <a:xfrm>
            <a:off x="2971800" y="533400"/>
            <a:ext cx="39624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838200" y="2209800"/>
            <a:ext cx="7924800" cy="3881438"/>
          </a:xfrm>
        </p:spPr>
        <p:txBody>
          <a:bodyPr/>
          <a:lstStyle/>
          <a:p>
            <a:pPr eaLnBrk="1" hangingPunct="1">
              <a:lnSpc>
                <a:spcPct val="90000"/>
              </a:lnSpc>
            </a:pPr>
            <a:r>
              <a:rPr lang="en-US" sz="2400" b="1" u="sng" dirty="0" smtClean="0">
                <a:latin typeface="Arial" charset="0"/>
                <a:ea typeface="MS Mincho" pitchFamily="49" charset="-128"/>
              </a:rPr>
              <a:t>Mission</a:t>
            </a:r>
            <a:r>
              <a:rPr lang="en-US" sz="2400" b="1" u="sng" dirty="0" smtClean="0">
                <a:latin typeface="Arial" charset="0"/>
                <a:cs typeface="Courier New" pitchFamily="49" charset="0"/>
              </a:rPr>
              <a:t/>
            </a:r>
            <a:br>
              <a:rPr lang="en-US" sz="2400" b="1" u="sng" dirty="0" smtClean="0">
                <a:latin typeface="Arial" charset="0"/>
                <a:cs typeface="Courier New" pitchFamily="49" charset="0"/>
              </a:rPr>
            </a:br>
            <a:r>
              <a:rPr lang="en-US" sz="2400" b="1" dirty="0" smtClean="0">
                <a:latin typeface="Arial" charset="0"/>
                <a:ea typeface="MS Mincho" pitchFamily="49" charset="-128"/>
              </a:rPr>
              <a:t>To assist Pennsylvanians with disabilities to secure and maintain employment and independence.</a:t>
            </a:r>
          </a:p>
          <a:p>
            <a:pPr eaLnBrk="1" hangingPunct="1">
              <a:lnSpc>
                <a:spcPct val="90000"/>
              </a:lnSpc>
              <a:buFont typeface="Wingdings" pitchFamily="2" charset="2"/>
              <a:buNone/>
            </a:pPr>
            <a:endParaRPr lang="en-US" sz="2400" b="1" dirty="0" smtClean="0">
              <a:latin typeface="Arial" charset="0"/>
              <a:ea typeface="MS Mincho" pitchFamily="49" charset="-128"/>
            </a:endParaRPr>
          </a:p>
          <a:p>
            <a:pPr eaLnBrk="1" hangingPunct="1">
              <a:lnSpc>
                <a:spcPct val="90000"/>
              </a:lnSpc>
            </a:pPr>
            <a:r>
              <a:rPr lang="en-US" sz="2400" b="1" i="1" u="sng" dirty="0" smtClean="0">
                <a:solidFill>
                  <a:schemeClr val="tx2"/>
                </a:solidFill>
                <a:latin typeface="Arial" charset="0"/>
                <a:ea typeface="MS Mincho" pitchFamily="49" charset="-128"/>
              </a:rPr>
              <a:t>Vision</a:t>
            </a:r>
          </a:p>
          <a:p>
            <a:pPr eaLnBrk="1" hangingPunct="1">
              <a:lnSpc>
                <a:spcPct val="90000"/>
              </a:lnSpc>
              <a:buFont typeface="Wingdings" pitchFamily="2" charset="2"/>
              <a:buNone/>
            </a:pPr>
            <a:r>
              <a:rPr lang="en-US" sz="2400" b="1" i="1" dirty="0" smtClean="0">
                <a:solidFill>
                  <a:schemeClr val="tx2"/>
                </a:solidFill>
                <a:latin typeface="Arial" charset="0"/>
                <a:ea typeface="MS Mincho" pitchFamily="49" charset="-128"/>
              </a:rPr>
              <a:t>	Through our actions, we shall earn and maintain the highest degree of respect from our customers and be viewed by them as a world-class organization.</a:t>
            </a:r>
            <a:endParaRPr lang="en-US" sz="2400" b="1" i="1" dirty="0" smtClean="0">
              <a:solidFill>
                <a:schemeClr val="tx2"/>
              </a:solidFill>
              <a:latin typeface="Arial" charset="0"/>
              <a:cs typeface="Courier New" pitchFamily="49" charset="0"/>
            </a:endParaRPr>
          </a:p>
          <a:p>
            <a:pPr eaLnBrk="1" hangingPunct="1">
              <a:lnSpc>
                <a:spcPct val="90000"/>
              </a:lnSpc>
            </a:pPr>
            <a:endParaRPr lang="en-US" sz="1800" b="1" dirty="0" smtClean="0">
              <a:latin typeface="Arial" charset="0"/>
              <a:ea typeface="MS Mincho" pitchFamily="49" charset="-128"/>
            </a:endParaRPr>
          </a:p>
        </p:txBody>
      </p:sp>
      <p:sp>
        <p:nvSpPr>
          <p:cNvPr id="5123" name="Rectangle 8"/>
          <p:cNvSpPr>
            <a:spLocks noChangeArrowheads="1"/>
          </p:cNvSpPr>
          <p:nvPr/>
        </p:nvSpPr>
        <p:spPr bwMode="auto">
          <a:xfrm>
            <a:off x="990600" y="1219200"/>
            <a:ext cx="7534275" cy="738188"/>
          </a:xfrm>
          <a:prstGeom prst="rect">
            <a:avLst/>
          </a:prstGeom>
          <a:noFill/>
          <a:ln w="9525">
            <a:noFill/>
            <a:miter lim="800000"/>
            <a:headEnd/>
            <a:tailEnd/>
          </a:ln>
        </p:spPr>
        <p:txBody>
          <a:bodyPr anchor="ctr">
            <a:spAutoFit/>
          </a:bodyPr>
          <a:lstStyle/>
          <a:p>
            <a:pPr>
              <a:tabLst>
                <a:tab pos="2743200" algn="ctr"/>
                <a:tab pos="5486400" algn="r"/>
              </a:tabLst>
            </a:pPr>
            <a:r>
              <a:rPr lang="en-US" sz="1400" dirty="0">
                <a:latin typeface="Verdana" pitchFamily="34" charset="0"/>
                <a:cs typeface="Times New Roman" pitchFamily="18" charset="0"/>
              </a:rPr>
              <a:t>Office of Vocational Rehabilitation </a:t>
            </a:r>
          </a:p>
          <a:p>
            <a:pPr>
              <a:tabLst>
                <a:tab pos="2743200" algn="ctr"/>
                <a:tab pos="5486400" algn="r"/>
              </a:tabLst>
            </a:pPr>
            <a:r>
              <a:rPr lang="en-US" sz="1400" dirty="0">
                <a:latin typeface="Verdana" pitchFamily="34" charset="0"/>
                <a:cs typeface="Times New Roman" pitchFamily="18" charset="0"/>
              </a:rPr>
              <a:t>3200 Lovell Place | Erie, PA 16503</a:t>
            </a:r>
            <a:endParaRPr lang="en-US" sz="1400" dirty="0"/>
          </a:p>
          <a:p>
            <a:pPr eaLnBrk="0" hangingPunct="0">
              <a:tabLst>
                <a:tab pos="2743200" algn="ctr"/>
                <a:tab pos="5486400" algn="r"/>
              </a:tabLst>
            </a:pPr>
            <a:r>
              <a:rPr lang="en-US" sz="1400" dirty="0">
                <a:latin typeface="Verdana" pitchFamily="34" charset="0"/>
                <a:cs typeface="Times New Roman" pitchFamily="18" charset="0"/>
              </a:rPr>
              <a:t>814.871.4551 | 800.541.0721 </a:t>
            </a:r>
            <a:r>
              <a:rPr lang="en-US" sz="1400" dirty="0">
                <a:latin typeface="Verdana" pitchFamily="34" charset="0"/>
                <a:cs typeface="Times New Roman" pitchFamily="18" charset="0"/>
                <a:hlinkClick r:id="rId2"/>
              </a:rPr>
              <a:t>www.dli.state.pa.us</a:t>
            </a:r>
            <a:endParaRPr lang="en-US" sz="1400" dirty="0"/>
          </a:p>
        </p:txBody>
      </p:sp>
      <p:pic>
        <p:nvPicPr>
          <p:cNvPr id="5124" name="Picture 7" descr="Logo_Left_2color"/>
          <p:cNvPicPr>
            <a:picLocks noChangeAspect="1" noChangeArrowheads="1"/>
          </p:cNvPicPr>
          <p:nvPr/>
        </p:nvPicPr>
        <p:blipFill>
          <a:blip r:embed="rId3" cstate="print"/>
          <a:srcRect/>
          <a:stretch>
            <a:fillRect/>
          </a:stretch>
        </p:blipFill>
        <p:spPr bwMode="auto">
          <a:xfrm>
            <a:off x="2971800" y="533400"/>
            <a:ext cx="39624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028"/>
          <p:cNvSpPr txBox="1">
            <a:spLocks noChangeArrowheads="1"/>
          </p:cNvSpPr>
          <p:nvPr/>
        </p:nvSpPr>
        <p:spPr bwMode="auto">
          <a:xfrm>
            <a:off x="1371600" y="879475"/>
            <a:ext cx="549275" cy="457200"/>
          </a:xfrm>
          <a:prstGeom prst="rect">
            <a:avLst/>
          </a:prstGeom>
          <a:noFill/>
          <a:ln w="9525">
            <a:noFill/>
            <a:miter lim="800000"/>
            <a:headEnd/>
            <a:tailEnd/>
          </a:ln>
        </p:spPr>
        <p:txBody>
          <a:bodyPr>
            <a:spAutoFit/>
          </a:bodyPr>
          <a:lstStyle/>
          <a:p>
            <a:pPr algn="l"/>
            <a:endParaRPr lang="en-US" sz="2400" dirty="0"/>
          </a:p>
        </p:txBody>
      </p:sp>
      <p:grpSp>
        <p:nvGrpSpPr>
          <p:cNvPr id="6147" name="Group 1032"/>
          <p:cNvGrpSpPr>
            <a:grpSpLocks/>
          </p:cNvGrpSpPr>
          <p:nvPr/>
        </p:nvGrpSpPr>
        <p:grpSpPr bwMode="auto">
          <a:xfrm>
            <a:off x="3190875" y="2636838"/>
            <a:ext cx="2762250" cy="1585912"/>
            <a:chOff x="0" y="0"/>
            <a:chExt cx="1740" cy="999"/>
          </a:xfrm>
        </p:grpSpPr>
        <p:sp>
          <p:nvSpPr>
            <p:cNvPr id="6215" name="Rectangle 1029"/>
            <p:cNvSpPr>
              <a:spLocks noChangeArrowheads="1"/>
            </p:cNvSpPr>
            <p:nvPr/>
          </p:nvSpPr>
          <p:spPr bwMode="auto">
            <a:xfrm>
              <a:off x="0" y="0"/>
              <a:ext cx="0" cy="0"/>
            </a:xfrm>
            <a:prstGeom prst="rect">
              <a:avLst/>
            </a:prstGeom>
            <a:noFill/>
            <a:ln w="9525">
              <a:noFill/>
              <a:miter lim="800000"/>
              <a:headEnd/>
              <a:tailEnd/>
            </a:ln>
          </p:spPr>
          <p:txBody>
            <a:bodyPr>
              <a:spAutoFit/>
            </a:bodyPr>
            <a:lstStyle/>
            <a:p>
              <a:endParaRPr lang="en-US" dirty="0"/>
            </a:p>
          </p:txBody>
        </p:sp>
        <p:sp>
          <p:nvSpPr>
            <p:cNvPr id="6216" name="Rectangle 1030"/>
            <p:cNvSpPr>
              <a:spLocks noChangeArrowheads="1"/>
            </p:cNvSpPr>
            <p:nvPr/>
          </p:nvSpPr>
          <p:spPr bwMode="auto">
            <a:xfrm>
              <a:off x="0" y="0"/>
              <a:ext cx="1740" cy="999"/>
            </a:xfrm>
            <a:prstGeom prst="rect">
              <a:avLst/>
            </a:prstGeom>
            <a:noFill/>
            <a:ln w="9525">
              <a:noFill/>
              <a:miter lim="800000"/>
              <a:headEnd/>
              <a:tailEnd/>
            </a:ln>
          </p:spPr>
          <p:txBody>
            <a:bodyPr>
              <a:spAutoFit/>
            </a:bodyPr>
            <a:lstStyle/>
            <a:p>
              <a:r>
                <a:rPr lang="en-US" sz="1000" dirty="0">
                  <a:latin typeface="Verdana" pitchFamily="34" charset="0"/>
                </a:rPr>
                <a:t>  </a:t>
              </a:r>
              <a:r>
                <a:rPr lang="en-US" sz="8800" dirty="0">
                  <a:latin typeface="Verdana" pitchFamily="34" charset="0"/>
                </a:rPr>
                <a:t> </a:t>
              </a:r>
              <a:r>
                <a:rPr lang="en-US" sz="1000" dirty="0">
                  <a:latin typeface="Verdana" pitchFamily="34" charset="0"/>
                </a:rPr>
                <a:t>                                                       </a:t>
              </a:r>
            </a:p>
          </p:txBody>
        </p:sp>
      </p:grpSp>
      <p:sp>
        <p:nvSpPr>
          <p:cNvPr id="6148" name="Rectangle 1034"/>
          <p:cNvSpPr>
            <a:spLocks noChangeArrowheads="1"/>
          </p:cNvSpPr>
          <p:nvPr/>
        </p:nvSpPr>
        <p:spPr bwMode="auto">
          <a:xfrm>
            <a:off x="3000375" y="2554288"/>
            <a:ext cx="0" cy="53975"/>
          </a:xfrm>
          <a:prstGeom prst="rect">
            <a:avLst/>
          </a:prstGeom>
          <a:solidFill>
            <a:srgbClr val="FFFFFF"/>
          </a:solidFill>
          <a:ln w="9525">
            <a:noFill/>
            <a:miter lim="800000"/>
            <a:headEnd/>
            <a:tailEnd/>
          </a:ln>
        </p:spPr>
        <p:txBody>
          <a:bodyPr>
            <a:spAutoFit/>
          </a:bodyPr>
          <a:lstStyle/>
          <a:p>
            <a:endParaRPr lang="en-US" dirty="0"/>
          </a:p>
        </p:txBody>
      </p:sp>
      <p:pic>
        <p:nvPicPr>
          <p:cNvPr id="6149" name="Picture 1035" descr="Pennsylvania county map"/>
          <p:cNvPicPr>
            <a:picLocks noChangeAspect="1" noChangeArrowheads="1"/>
          </p:cNvPicPr>
          <p:nvPr/>
        </p:nvPicPr>
        <p:blipFill>
          <a:blip r:embed="rId2" cstate="print"/>
          <a:srcRect/>
          <a:stretch>
            <a:fillRect/>
          </a:stretch>
        </p:blipFill>
        <p:spPr bwMode="auto">
          <a:xfrm>
            <a:off x="762000" y="1828800"/>
            <a:ext cx="8191500" cy="4724400"/>
          </a:xfrm>
          <a:prstGeom prst="rect">
            <a:avLst/>
          </a:prstGeom>
          <a:noFill/>
          <a:ln w="9525">
            <a:solidFill>
              <a:schemeClr val="tx1"/>
            </a:solidFill>
            <a:miter lim="800000"/>
            <a:headEnd/>
            <a:tailEnd/>
          </a:ln>
        </p:spPr>
      </p:pic>
      <p:sp>
        <p:nvSpPr>
          <p:cNvPr id="6150" name="Rectangle 1036"/>
          <p:cNvSpPr>
            <a:spLocks noChangeArrowheads="1"/>
          </p:cNvSpPr>
          <p:nvPr/>
        </p:nvSpPr>
        <p:spPr bwMode="auto">
          <a:xfrm>
            <a:off x="285750" y="1182688"/>
            <a:ext cx="0" cy="53975"/>
          </a:xfrm>
          <a:prstGeom prst="rect">
            <a:avLst/>
          </a:prstGeom>
          <a:solidFill>
            <a:srgbClr val="FFFFFF"/>
          </a:solidFill>
          <a:ln w="9525">
            <a:noFill/>
            <a:miter lim="800000"/>
            <a:headEnd/>
            <a:tailEnd/>
          </a:ln>
        </p:spPr>
        <p:txBody>
          <a:bodyPr>
            <a:spAutoFit/>
          </a:bodyPr>
          <a:lstStyle/>
          <a:p>
            <a:endParaRPr lang="en-US" dirty="0"/>
          </a:p>
        </p:txBody>
      </p:sp>
      <p:sp>
        <p:nvSpPr>
          <p:cNvPr id="6151" name="Rectangle 1037"/>
          <p:cNvSpPr>
            <a:spLocks noGrp="1" noChangeArrowheads="1"/>
          </p:cNvSpPr>
          <p:nvPr>
            <p:ph type="title"/>
          </p:nvPr>
        </p:nvSpPr>
        <p:spPr>
          <a:xfrm>
            <a:off x="1371600" y="1143000"/>
            <a:ext cx="7378700" cy="609600"/>
          </a:xfrm>
        </p:spPr>
        <p:txBody>
          <a:bodyPr/>
          <a:lstStyle/>
          <a:p>
            <a:r>
              <a:rPr lang="en-US" sz="1200" dirty="0" smtClean="0">
                <a:latin typeface="Verdana" pitchFamily="34" charset="0"/>
                <a:cs typeface="Times New Roman" pitchFamily="18" charset="0"/>
              </a:rPr>
              <a:t>Office of Vocational Rehabilitation </a:t>
            </a:r>
            <a:br>
              <a:rPr lang="en-US" sz="1200" dirty="0" smtClean="0">
                <a:latin typeface="Verdana" pitchFamily="34" charset="0"/>
                <a:cs typeface="Times New Roman" pitchFamily="18" charset="0"/>
              </a:rPr>
            </a:br>
            <a:r>
              <a:rPr lang="en-US" sz="1200" dirty="0" smtClean="0">
                <a:latin typeface="Verdana" pitchFamily="34" charset="0"/>
                <a:cs typeface="Times New Roman" pitchFamily="18" charset="0"/>
              </a:rPr>
              <a:t>3200 Lovell Place | Erie, PA 16503</a:t>
            </a:r>
            <a:r>
              <a:rPr lang="en-US" sz="1200" dirty="0" smtClean="0"/>
              <a:t/>
            </a:r>
            <a:br>
              <a:rPr lang="en-US" sz="1200" dirty="0" smtClean="0"/>
            </a:br>
            <a:r>
              <a:rPr lang="en-US" sz="1200" dirty="0" smtClean="0">
                <a:latin typeface="Verdana" pitchFamily="34" charset="0"/>
                <a:cs typeface="Times New Roman" pitchFamily="18" charset="0"/>
              </a:rPr>
              <a:t>814.871.4551 | 800.541.0721 </a:t>
            </a:r>
            <a:r>
              <a:rPr lang="en-US" sz="1200" dirty="0" smtClean="0">
                <a:latin typeface="Verdana" pitchFamily="34" charset="0"/>
                <a:cs typeface="Times New Roman" pitchFamily="18" charset="0"/>
                <a:hlinkClick r:id="rId3"/>
              </a:rPr>
              <a:t>www.dli.state.pa.us</a:t>
            </a:r>
            <a:endParaRPr lang="en-US" sz="1200" dirty="0" smtClean="0"/>
          </a:p>
        </p:txBody>
      </p:sp>
      <p:sp>
        <p:nvSpPr>
          <p:cNvPr id="6152" name="Line 1041"/>
          <p:cNvSpPr>
            <a:spLocks noChangeShapeType="1"/>
          </p:cNvSpPr>
          <p:nvPr/>
        </p:nvSpPr>
        <p:spPr bwMode="auto">
          <a:xfrm>
            <a:off x="2971800" y="1828800"/>
            <a:ext cx="0" cy="1524000"/>
          </a:xfrm>
          <a:prstGeom prst="line">
            <a:avLst/>
          </a:prstGeom>
          <a:noFill/>
          <a:ln w="76200">
            <a:solidFill>
              <a:schemeClr val="tx1"/>
            </a:solidFill>
            <a:miter lim="800000"/>
            <a:headEnd/>
            <a:tailEnd/>
          </a:ln>
        </p:spPr>
        <p:txBody>
          <a:bodyPr wrap="none"/>
          <a:lstStyle/>
          <a:p>
            <a:endParaRPr lang="en-US" dirty="0"/>
          </a:p>
        </p:txBody>
      </p:sp>
      <p:sp>
        <p:nvSpPr>
          <p:cNvPr id="6153" name="Line 1042"/>
          <p:cNvSpPr>
            <a:spLocks noChangeShapeType="1"/>
          </p:cNvSpPr>
          <p:nvPr/>
        </p:nvSpPr>
        <p:spPr bwMode="auto">
          <a:xfrm flipH="1">
            <a:off x="2590800" y="3505200"/>
            <a:ext cx="152400" cy="76200"/>
          </a:xfrm>
          <a:prstGeom prst="line">
            <a:avLst/>
          </a:prstGeom>
          <a:noFill/>
          <a:ln w="76200">
            <a:solidFill>
              <a:schemeClr val="tx1"/>
            </a:solidFill>
            <a:miter lim="800000"/>
            <a:headEnd/>
            <a:tailEnd/>
          </a:ln>
        </p:spPr>
        <p:txBody>
          <a:bodyPr wrap="none"/>
          <a:lstStyle/>
          <a:p>
            <a:endParaRPr lang="en-US" dirty="0"/>
          </a:p>
        </p:txBody>
      </p:sp>
      <p:sp>
        <p:nvSpPr>
          <p:cNvPr id="6154" name="Line 1043"/>
          <p:cNvSpPr>
            <a:spLocks noChangeShapeType="1"/>
          </p:cNvSpPr>
          <p:nvPr/>
        </p:nvSpPr>
        <p:spPr bwMode="auto">
          <a:xfrm flipH="1">
            <a:off x="2590800" y="3581400"/>
            <a:ext cx="0" cy="533400"/>
          </a:xfrm>
          <a:prstGeom prst="line">
            <a:avLst/>
          </a:prstGeom>
          <a:noFill/>
          <a:ln w="76200">
            <a:solidFill>
              <a:schemeClr val="tx1"/>
            </a:solidFill>
            <a:miter lim="800000"/>
            <a:headEnd/>
            <a:tailEnd/>
          </a:ln>
        </p:spPr>
        <p:txBody>
          <a:bodyPr wrap="none"/>
          <a:lstStyle/>
          <a:p>
            <a:endParaRPr lang="en-US" dirty="0"/>
          </a:p>
        </p:txBody>
      </p:sp>
      <p:sp>
        <p:nvSpPr>
          <p:cNvPr id="6155" name="Line 1044"/>
          <p:cNvSpPr>
            <a:spLocks noChangeShapeType="1"/>
          </p:cNvSpPr>
          <p:nvPr/>
        </p:nvSpPr>
        <p:spPr bwMode="auto">
          <a:xfrm flipH="1">
            <a:off x="2057400" y="4114800"/>
            <a:ext cx="533400" cy="76200"/>
          </a:xfrm>
          <a:prstGeom prst="line">
            <a:avLst/>
          </a:prstGeom>
          <a:noFill/>
          <a:ln w="76200">
            <a:solidFill>
              <a:schemeClr val="tx1"/>
            </a:solidFill>
            <a:miter lim="800000"/>
            <a:headEnd/>
            <a:tailEnd/>
          </a:ln>
        </p:spPr>
        <p:txBody>
          <a:bodyPr wrap="none"/>
          <a:lstStyle/>
          <a:p>
            <a:endParaRPr lang="en-US" dirty="0"/>
          </a:p>
        </p:txBody>
      </p:sp>
      <p:sp>
        <p:nvSpPr>
          <p:cNvPr id="6156" name="Line 1047"/>
          <p:cNvSpPr>
            <a:spLocks noChangeShapeType="1"/>
          </p:cNvSpPr>
          <p:nvPr/>
        </p:nvSpPr>
        <p:spPr bwMode="auto">
          <a:xfrm flipH="1" flipV="1">
            <a:off x="1905000" y="3886200"/>
            <a:ext cx="152400" cy="304800"/>
          </a:xfrm>
          <a:prstGeom prst="line">
            <a:avLst/>
          </a:prstGeom>
          <a:noFill/>
          <a:ln w="76200">
            <a:solidFill>
              <a:schemeClr val="tx1"/>
            </a:solidFill>
            <a:miter lim="800000"/>
            <a:headEnd/>
            <a:tailEnd/>
          </a:ln>
        </p:spPr>
        <p:txBody>
          <a:bodyPr wrap="none"/>
          <a:lstStyle/>
          <a:p>
            <a:endParaRPr lang="en-US" dirty="0"/>
          </a:p>
        </p:txBody>
      </p:sp>
      <p:sp>
        <p:nvSpPr>
          <p:cNvPr id="6157" name="Line 1048"/>
          <p:cNvSpPr>
            <a:spLocks noChangeShapeType="1"/>
          </p:cNvSpPr>
          <p:nvPr/>
        </p:nvSpPr>
        <p:spPr bwMode="auto">
          <a:xfrm flipH="1">
            <a:off x="1524000" y="3886200"/>
            <a:ext cx="381000" cy="0"/>
          </a:xfrm>
          <a:prstGeom prst="line">
            <a:avLst/>
          </a:prstGeom>
          <a:noFill/>
          <a:ln w="76200">
            <a:solidFill>
              <a:schemeClr val="tx1"/>
            </a:solidFill>
            <a:miter lim="800000"/>
            <a:headEnd/>
            <a:tailEnd/>
          </a:ln>
        </p:spPr>
        <p:txBody>
          <a:bodyPr wrap="none"/>
          <a:lstStyle/>
          <a:p>
            <a:endParaRPr lang="en-US" dirty="0"/>
          </a:p>
        </p:txBody>
      </p:sp>
      <p:sp>
        <p:nvSpPr>
          <p:cNvPr id="6158" name="Line 1049"/>
          <p:cNvSpPr>
            <a:spLocks noChangeShapeType="1"/>
          </p:cNvSpPr>
          <p:nvPr/>
        </p:nvSpPr>
        <p:spPr bwMode="auto">
          <a:xfrm flipH="1">
            <a:off x="1371600" y="3886200"/>
            <a:ext cx="152400" cy="152400"/>
          </a:xfrm>
          <a:prstGeom prst="line">
            <a:avLst/>
          </a:prstGeom>
          <a:noFill/>
          <a:ln w="76200">
            <a:solidFill>
              <a:schemeClr val="tx1"/>
            </a:solidFill>
            <a:miter lim="800000"/>
            <a:headEnd/>
            <a:tailEnd/>
          </a:ln>
        </p:spPr>
        <p:txBody>
          <a:bodyPr wrap="none"/>
          <a:lstStyle/>
          <a:p>
            <a:endParaRPr lang="en-US" dirty="0"/>
          </a:p>
        </p:txBody>
      </p:sp>
      <p:sp>
        <p:nvSpPr>
          <p:cNvPr id="6159" name="Line 1050"/>
          <p:cNvSpPr>
            <a:spLocks noChangeShapeType="1"/>
          </p:cNvSpPr>
          <p:nvPr/>
        </p:nvSpPr>
        <p:spPr bwMode="auto">
          <a:xfrm flipH="1" flipV="1">
            <a:off x="1143000" y="3886200"/>
            <a:ext cx="228600" cy="152400"/>
          </a:xfrm>
          <a:prstGeom prst="line">
            <a:avLst/>
          </a:prstGeom>
          <a:noFill/>
          <a:ln w="76200">
            <a:solidFill>
              <a:schemeClr val="tx1"/>
            </a:solidFill>
            <a:miter lim="800000"/>
            <a:headEnd/>
            <a:tailEnd/>
          </a:ln>
        </p:spPr>
        <p:txBody>
          <a:bodyPr wrap="none"/>
          <a:lstStyle/>
          <a:p>
            <a:endParaRPr lang="en-US" dirty="0"/>
          </a:p>
        </p:txBody>
      </p:sp>
      <p:sp>
        <p:nvSpPr>
          <p:cNvPr id="6160" name="Line 1051"/>
          <p:cNvSpPr>
            <a:spLocks noChangeShapeType="1"/>
          </p:cNvSpPr>
          <p:nvPr/>
        </p:nvSpPr>
        <p:spPr bwMode="auto">
          <a:xfrm flipH="1">
            <a:off x="762000" y="3886200"/>
            <a:ext cx="381000" cy="0"/>
          </a:xfrm>
          <a:prstGeom prst="line">
            <a:avLst/>
          </a:prstGeom>
          <a:noFill/>
          <a:ln w="76200">
            <a:solidFill>
              <a:schemeClr val="tx1"/>
            </a:solidFill>
            <a:miter lim="800000"/>
            <a:headEnd/>
            <a:tailEnd/>
          </a:ln>
        </p:spPr>
        <p:txBody>
          <a:bodyPr wrap="none"/>
          <a:lstStyle/>
          <a:p>
            <a:endParaRPr lang="en-US" dirty="0"/>
          </a:p>
        </p:txBody>
      </p:sp>
      <p:sp>
        <p:nvSpPr>
          <p:cNvPr id="6161" name="Line 1052"/>
          <p:cNvSpPr>
            <a:spLocks noChangeShapeType="1"/>
          </p:cNvSpPr>
          <p:nvPr/>
        </p:nvSpPr>
        <p:spPr bwMode="auto">
          <a:xfrm flipV="1">
            <a:off x="762000" y="1828800"/>
            <a:ext cx="0" cy="2057400"/>
          </a:xfrm>
          <a:prstGeom prst="line">
            <a:avLst/>
          </a:prstGeom>
          <a:noFill/>
          <a:ln w="76200">
            <a:solidFill>
              <a:schemeClr val="tx1"/>
            </a:solidFill>
            <a:miter lim="800000"/>
            <a:headEnd/>
            <a:tailEnd/>
          </a:ln>
        </p:spPr>
        <p:txBody>
          <a:bodyPr wrap="none"/>
          <a:lstStyle/>
          <a:p>
            <a:endParaRPr lang="en-US" dirty="0"/>
          </a:p>
        </p:txBody>
      </p:sp>
      <p:sp>
        <p:nvSpPr>
          <p:cNvPr id="6162" name="Line 1053"/>
          <p:cNvSpPr>
            <a:spLocks noChangeShapeType="1"/>
          </p:cNvSpPr>
          <p:nvPr/>
        </p:nvSpPr>
        <p:spPr bwMode="auto">
          <a:xfrm flipH="1" flipV="1">
            <a:off x="762000" y="1828800"/>
            <a:ext cx="2209800" cy="0"/>
          </a:xfrm>
          <a:prstGeom prst="line">
            <a:avLst/>
          </a:prstGeom>
          <a:noFill/>
          <a:ln w="76200">
            <a:solidFill>
              <a:schemeClr val="tx1"/>
            </a:solidFill>
            <a:miter lim="800000"/>
            <a:headEnd/>
            <a:tailEnd/>
          </a:ln>
        </p:spPr>
        <p:txBody>
          <a:bodyPr wrap="none"/>
          <a:lstStyle/>
          <a:p>
            <a:endParaRPr lang="en-US" dirty="0"/>
          </a:p>
        </p:txBody>
      </p:sp>
      <p:sp>
        <p:nvSpPr>
          <p:cNvPr id="6163" name="AutoShape 1056"/>
          <p:cNvSpPr>
            <a:spLocks noChangeArrowheads="1"/>
          </p:cNvSpPr>
          <p:nvPr/>
        </p:nvSpPr>
        <p:spPr bwMode="auto">
          <a:xfrm>
            <a:off x="1371600" y="51816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4" name="AutoShape 1057"/>
          <p:cNvSpPr>
            <a:spLocks noChangeArrowheads="1"/>
          </p:cNvSpPr>
          <p:nvPr/>
        </p:nvSpPr>
        <p:spPr bwMode="auto">
          <a:xfrm>
            <a:off x="2971800" y="52578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5" name="AutoShape 1058"/>
          <p:cNvSpPr>
            <a:spLocks noChangeArrowheads="1"/>
          </p:cNvSpPr>
          <p:nvPr/>
        </p:nvSpPr>
        <p:spPr bwMode="auto">
          <a:xfrm>
            <a:off x="5943600" y="58674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6" name="AutoShape 1059"/>
          <p:cNvSpPr>
            <a:spLocks noChangeArrowheads="1"/>
          </p:cNvSpPr>
          <p:nvPr/>
        </p:nvSpPr>
        <p:spPr bwMode="auto">
          <a:xfrm>
            <a:off x="5867400" y="54102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7" name="AutoShape 1062"/>
          <p:cNvSpPr>
            <a:spLocks noChangeArrowheads="1"/>
          </p:cNvSpPr>
          <p:nvPr/>
        </p:nvSpPr>
        <p:spPr bwMode="auto">
          <a:xfrm>
            <a:off x="3276600" y="38100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8" name="AutoShape 1063"/>
          <p:cNvSpPr>
            <a:spLocks noChangeArrowheads="1"/>
          </p:cNvSpPr>
          <p:nvPr/>
        </p:nvSpPr>
        <p:spPr bwMode="auto">
          <a:xfrm>
            <a:off x="914400" y="41910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69" name="AutoShape 1064"/>
          <p:cNvSpPr>
            <a:spLocks noChangeArrowheads="1"/>
          </p:cNvSpPr>
          <p:nvPr/>
        </p:nvSpPr>
        <p:spPr bwMode="auto">
          <a:xfrm>
            <a:off x="990600" y="54102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0" name="AutoShape 1065"/>
          <p:cNvSpPr>
            <a:spLocks noChangeArrowheads="1"/>
          </p:cNvSpPr>
          <p:nvPr/>
        </p:nvSpPr>
        <p:spPr bwMode="auto">
          <a:xfrm>
            <a:off x="3810000" y="48768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1" name="AutoShape 1066"/>
          <p:cNvSpPr>
            <a:spLocks noChangeArrowheads="1"/>
          </p:cNvSpPr>
          <p:nvPr/>
        </p:nvSpPr>
        <p:spPr bwMode="auto">
          <a:xfrm>
            <a:off x="5562600" y="36576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2" name="AutoShape 1067"/>
          <p:cNvSpPr>
            <a:spLocks noChangeArrowheads="1"/>
          </p:cNvSpPr>
          <p:nvPr/>
        </p:nvSpPr>
        <p:spPr bwMode="auto">
          <a:xfrm>
            <a:off x="7162800" y="39624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3" name="AutoShape 1068"/>
          <p:cNvSpPr>
            <a:spLocks noChangeArrowheads="1"/>
          </p:cNvSpPr>
          <p:nvPr/>
        </p:nvSpPr>
        <p:spPr bwMode="auto">
          <a:xfrm>
            <a:off x="7772400" y="49530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4" name="AutoShape 1069"/>
          <p:cNvSpPr>
            <a:spLocks noChangeArrowheads="1"/>
          </p:cNvSpPr>
          <p:nvPr/>
        </p:nvSpPr>
        <p:spPr bwMode="auto">
          <a:xfrm>
            <a:off x="7162800" y="53340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5" name="AutoShape 1070"/>
          <p:cNvSpPr>
            <a:spLocks noChangeArrowheads="1"/>
          </p:cNvSpPr>
          <p:nvPr/>
        </p:nvSpPr>
        <p:spPr bwMode="auto">
          <a:xfrm>
            <a:off x="8229600" y="59436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6" name="AutoShape 1071"/>
          <p:cNvSpPr>
            <a:spLocks noChangeArrowheads="1"/>
          </p:cNvSpPr>
          <p:nvPr/>
        </p:nvSpPr>
        <p:spPr bwMode="auto">
          <a:xfrm>
            <a:off x="7848600" y="59436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7" name="AutoShape 1072"/>
          <p:cNvSpPr>
            <a:spLocks noChangeArrowheads="1"/>
          </p:cNvSpPr>
          <p:nvPr/>
        </p:nvSpPr>
        <p:spPr bwMode="auto">
          <a:xfrm>
            <a:off x="1295400" y="2057400"/>
            <a:ext cx="152400" cy="152400"/>
          </a:xfrm>
          <a:prstGeom prst="flowChartConnector">
            <a:avLst/>
          </a:prstGeom>
          <a:solidFill>
            <a:schemeClr val="tx1"/>
          </a:solidFill>
          <a:ln w="9525">
            <a:solidFill>
              <a:schemeClr val="tx1"/>
            </a:solidFill>
            <a:miter lim="800000"/>
            <a:headEnd/>
            <a:tailEnd/>
          </a:ln>
        </p:spPr>
        <p:txBody>
          <a:bodyPr wrap="none" anchor="ctr"/>
          <a:lstStyle/>
          <a:p>
            <a:r>
              <a:rPr lang="en-US" sz="1000" dirty="0">
                <a:solidFill>
                  <a:schemeClr val="bg1"/>
                </a:solidFill>
              </a:rPr>
              <a:t>1</a:t>
            </a:r>
          </a:p>
        </p:txBody>
      </p:sp>
      <p:sp>
        <p:nvSpPr>
          <p:cNvPr id="6178" name="AutoShape 1073"/>
          <p:cNvSpPr>
            <a:spLocks noChangeArrowheads="1"/>
          </p:cNvSpPr>
          <p:nvPr/>
        </p:nvSpPr>
        <p:spPr bwMode="auto">
          <a:xfrm>
            <a:off x="3657600" y="49530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79" name="AutoShape 1074"/>
          <p:cNvSpPr>
            <a:spLocks noChangeArrowheads="1"/>
          </p:cNvSpPr>
          <p:nvPr/>
        </p:nvSpPr>
        <p:spPr bwMode="auto">
          <a:xfrm>
            <a:off x="1143000" y="22098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80" name="AutoShape 1075"/>
          <p:cNvSpPr>
            <a:spLocks noChangeArrowheads="1"/>
          </p:cNvSpPr>
          <p:nvPr/>
        </p:nvSpPr>
        <p:spPr bwMode="auto">
          <a:xfrm>
            <a:off x="6019800" y="53340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81" name="AutoShape 1076"/>
          <p:cNvSpPr>
            <a:spLocks noChangeArrowheads="1"/>
          </p:cNvSpPr>
          <p:nvPr/>
        </p:nvSpPr>
        <p:spPr bwMode="auto">
          <a:xfrm>
            <a:off x="1600200" y="51816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82" name="AutoShape 1077"/>
          <p:cNvSpPr>
            <a:spLocks noChangeArrowheads="1"/>
          </p:cNvSpPr>
          <p:nvPr/>
        </p:nvSpPr>
        <p:spPr bwMode="auto">
          <a:xfrm>
            <a:off x="7010400" y="40386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83" name="AutoShape 1078"/>
          <p:cNvSpPr>
            <a:spLocks noChangeArrowheads="1"/>
          </p:cNvSpPr>
          <p:nvPr/>
        </p:nvSpPr>
        <p:spPr bwMode="auto">
          <a:xfrm>
            <a:off x="8382000" y="6019800"/>
            <a:ext cx="152400" cy="152400"/>
          </a:xfrm>
          <a:prstGeom prst="flowChartConnector">
            <a:avLst/>
          </a:prstGeom>
          <a:solidFill>
            <a:schemeClr val="bg1"/>
          </a:solidFill>
          <a:ln w="9525">
            <a:solidFill>
              <a:schemeClr val="tx1"/>
            </a:solidFill>
            <a:miter lim="800000"/>
            <a:headEnd/>
            <a:tailEnd/>
          </a:ln>
        </p:spPr>
        <p:txBody>
          <a:bodyPr wrap="none" anchor="ctr"/>
          <a:lstStyle/>
          <a:p>
            <a:r>
              <a:rPr lang="en-US" sz="1000" dirty="0"/>
              <a:t>2</a:t>
            </a:r>
          </a:p>
        </p:txBody>
      </p:sp>
      <p:sp>
        <p:nvSpPr>
          <p:cNvPr id="6184" name="Text Box 1079"/>
          <p:cNvSpPr txBox="1">
            <a:spLocks noChangeArrowheads="1"/>
          </p:cNvSpPr>
          <p:nvPr/>
        </p:nvSpPr>
        <p:spPr bwMode="auto">
          <a:xfrm>
            <a:off x="3048000" y="1752600"/>
            <a:ext cx="5943600" cy="457200"/>
          </a:xfrm>
          <a:prstGeom prst="rect">
            <a:avLst/>
          </a:prstGeom>
          <a:solidFill>
            <a:schemeClr val="bg1"/>
          </a:solidFill>
          <a:ln w="9525">
            <a:noFill/>
            <a:miter lim="800000"/>
            <a:headEnd/>
            <a:tailEnd/>
          </a:ln>
        </p:spPr>
        <p:txBody>
          <a:bodyPr>
            <a:spAutoFit/>
          </a:bodyPr>
          <a:lstStyle/>
          <a:p>
            <a:pPr algn="l">
              <a:spcBef>
                <a:spcPct val="50000"/>
              </a:spcBef>
            </a:pPr>
            <a:r>
              <a:rPr lang="en-US" sz="2400" dirty="0"/>
              <a:t>    </a:t>
            </a:r>
            <a:r>
              <a:rPr lang="en-US" dirty="0"/>
              <a:t>= BVRS        = BBVS        = Central Office         = HGAC</a:t>
            </a:r>
          </a:p>
        </p:txBody>
      </p:sp>
      <p:sp>
        <p:nvSpPr>
          <p:cNvPr id="6185" name="AutoShape 1081"/>
          <p:cNvSpPr>
            <a:spLocks noChangeArrowheads="1"/>
          </p:cNvSpPr>
          <p:nvPr/>
        </p:nvSpPr>
        <p:spPr bwMode="auto">
          <a:xfrm>
            <a:off x="4343400" y="1828800"/>
            <a:ext cx="304800" cy="304800"/>
          </a:xfrm>
          <a:prstGeom prst="flowChartConnector">
            <a:avLst/>
          </a:prstGeom>
          <a:solidFill>
            <a:schemeClr val="bg1"/>
          </a:solidFill>
          <a:ln w="9525">
            <a:solidFill>
              <a:schemeClr val="tx1"/>
            </a:solidFill>
            <a:miter lim="800000"/>
            <a:headEnd/>
            <a:tailEnd/>
          </a:ln>
        </p:spPr>
        <p:txBody>
          <a:bodyPr wrap="none" anchor="ctr"/>
          <a:lstStyle/>
          <a:p>
            <a:r>
              <a:rPr lang="en-US" dirty="0"/>
              <a:t>2</a:t>
            </a:r>
          </a:p>
        </p:txBody>
      </p:sp>
      <p:sp>
        <p:nvSpPr>
          <p:cNvPr id="6186" name="AutoShape 1082"/>
          <p:cNvSpPr>
            <a:spLocks noChangeArrowheads="1"/>
          </p:cNvSpPr>
          <p:nvPr/>
        </p:nvSpPr>
        <p:spPr bwMode="auto">
          <a:xfrm>
            <a:off x="3048000" y="1828800"/>
            <a:ext cx="304800" cy="304800"/>
          </a:xfrm>
          <a:prstGeom prst="flowChartConnector">
            <a:avLst/>
          </a:prstGeom>
          <a:solidFill>
            <a:schemeClr val="tx1"/>
          </a:solidFill>
          <a:ln w="9525">
            <a:solidFill>
              <a:schemeClr val="tx1"/>
            </a:solidFill>
            <a:miter lim="800000"/>
            <a:headEnd/>
            <a:tailEnd/>
          </a:ln>
        </p:spPr>
        <p:txBody>
          <a:bodyPr wrap="none" anchor="ctr"/>
          <a:lstStyle/>
          <a:p>
            <a:r>
              <a:rPr lang="en-US" dirty="0">
                <a:solidFill>
                  <a:schemeClr val="bg1"/>
                </a:solidFill>
              </a:rPr>
              <a:t>1</a:t>
            </a:r>
          </a:p>
        </p:txBody>
      </p:sp>
      <p:sp>
        <p:nvSpPr>
          <p:cNvPr id="6187" name="AutoShape 1083"/>
          <p:cNvSpPr>
            <a:spLocks noChangeArrowheads="1"/>
          </p:cNvSpPr>
          <p:nvPr/>
        </p:nvSpPr>
        <p:spPr bwMode="auto">
          <a:xfrm>
            <a:off x="5943600" y="5181600"/>
            <a:ext cx="152400" cy="152400"/>
          </a:xfrm>
          <a:prstGeom prst="flowChartConnector">
            <a:avLst/>
          </a:prstGeom>
          <a:solidFill>
            <a:srgbClr val="FFFF00"/>
          </a:solidFill>
          <a:ln w="9525">
            <a:solidFill>
              <a:schemeClr val="tx1"/>
            </a:solidFill>
            <a:miter lim="800000"/>
            <a:headEnd/>
            <a:tailEnd/>
          </a:ln>
        </p:spPr>
        <p:txBody>
          <a:bodyPr wrap="none" anchor="ctr"/>
          <a:lstStyle/>
          <a:p>
            <a:r>
              <a:rPr lang="en-US" sz="1000" dirty="0"/>
              <a:t>3</a:t>
            </a:r>
          </a:p>
        </p:txBody>
      </p:sp>
      <p:sp>
        <p:nvSpPr>
          <p:cNvPr id="6188" name="AutoShape 1085"/>
          <p:cNvSpPr>
            <a:spLocks noChangeArrowheads="1"/>
          </p:cNvSpPr>
          <p:nvPr/>
        </p:nvSpPr>
        <p:spPr bwMode="auto">
          <a:xfrm>
            <a:off x="5562600" y="18288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3</a:t>
            </a:r>
          </a:p>
        </p:txBody>
      </p:sp>
      <p:sp>
        <p:nvSpPr>
          <p:cNvPr id="6189" name="AutoShape 1086"/>
          <p:cNvSpPr>
            <a:spLocks noChangeArrowheads="1"/>
          </p:cNvSpPr>
          <p:nvPr/>
        </p:nvSpPr>
        <p:spPr bwMode="auto">
          <a:xfrm>
            <a:off x="3124200" y="5334000"/>
            <a:ext cx="152400" cy="152400"/>
          </a:xfrm>
          <a:prstGeom prst="flowChartConnector">
            <a:avLst/>
          </a:prstGeom>
          <a:solidFill>
            <a:srgbClr val="FFFF00"/>
          </a:solidFill>
          <a:ln w="9525">
            <a:solidFill>
              <a:schemeClr val="tx1"/>
            </a:solidFill>
            <a:miter lim="800000"/>
            <a:headEnd/>
            <a:tailEnd/>
          </a:ln>
        </p:spPr>
        <p:txBody>
          <a:bodyPr wrap="none" anchor="ctr"/>
          <a:lstStyle/>
          <a:p>
            <a:r>
              <a:rPr lang="en-US" sz="1000" dirty="0"/>
              <a:t>4</a:t>
            </a:r>
          </a:p>
        </p:txBody>
      </p:sp>
      <p:sp>
        <p:nvSpPr>
          <p:cNvPr id="6190" name="AutoShape 1087"/>
          <p:cNvSpPr>
            <a:spLocks noChangeArrowheads="1"/>
          </p:cNvSpPr>
          <p:nvPr/>
        </p:nvSpPr>
        <p:spPr bwMode="auto">
          <a:xfrm>
            <a:off x="7543800" y="18288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4</a:t>
            </a:r>
          </a:p>
        </p:txBody>
      </p:sp>
      <p:sp>
        <p:nvSpPr>
          <p:cNvPr id="6191" name="Line 1088"/>
          <p:cNvSpPr>
            <a:spLocks noChangeShapeType="1"/>
          </p:cNvSpPr>
          <p:nvPr/>
        </p:nvSpPr>
        <p:spPr bwMode="auto">
          <a:xfrm flipH="1">
            <a:off x="2819400" y="3352800"/>
            <a:ext cx="152400" cy="0"/>
          </a:xfrm>
          <a:prstGeom prst="line">
            <a:avLst/>
          </a:prstGeom>
          <a:noFill/>
          <a:ln w="76200">
            <a:solidFill>
              <a:schemeClr val="tx1"/>
            </a:solidFill>
            <a:miter lim="800000"/>
            <a:headEnd/>
            <a:tailEnd/>
          </a:ln>
        </p:spPr>
        <p:txBody>
          <a:bodyPr wrap="none"/>
          <a:lstStyle/>
          <a:p>
            <a:endParaRPr lang="en-US" dirty="0"/>
          </a:p>
        </p:txBody>
      </p:sp>
      <p:sp>
        <p:nvSpPr>
          <p:cNvPr id="6192" name="Line 1089"/>
          <p:cNvSpPr>
            <a:spLocks noChangeShapeType="1"/>
          </p:cNvSpPr>
          <p:nvPr/>
        </p:nvSpPr>
        <p:spPr bwMode="auto">
          <a:xfrm flipH="1">
            <a:off x="2743200" y="3352800"/>
            <a:ext cx="76200" cy="152400"/>
          </a:xfrm>
          <a:prstGeom prst="line">
            <a:avLst/>
          </a:prstGeom>
          <a:noFill/>
          <a:ln w="76200">
            <a:solidFill>
              <a:schemeClr val="tx1"/>
            </a:solidFill>
            <a:miter lim="800000"/>
            <a:headEnd/>
            <a:tailEnd/>
          </a:ln>
        </p:spPr>
        <p:txBody>
          <a:bodyPr wrap="none"/>
          <a:lstStyle/>
          <a:p>
            <a:endParaRPr lang="en-US" dirty="0"/>
          </a:p>
        </p:txBody>
      </p:sp>
      <p:sp>
        <p:nvSpPr>
          <p:cNvPr id="6193" name="Line 1091"/>
          <p:cNvSpPr>
            <a:spLocks noChangeShapeType="1"/>
          </p:cNvSpPr>
          <p:nvPr/>
        </p:nvSpPr>
        <p:spPr bwMode="auto">
          <a:xfrm>
            <a:off x="4876800" y="2209800"/>
            <a:ext cx="0" cy="1066800"/>
          </a:xfrm>
          <a:prstGeom prst="line">
            <a:avLst/>
          </a:prstGeom>
          <a:noFill/>
          <a:ln w="57150">
            <a:solidFill>
              <a:schemeClr val="bg1"/>
            </a:solidFill>
            <a:miter lim="800000"/>
            <a:headEnd/>
            <a:tailEnd/>
          </a:ln>
        </p:spPr>
        <p:txBody>
          <a:bodyPr wrap="none"/>
          <a:lstStyle/>
          <a:p>
            <a:endParaRPr lang="en-US" dirty="0"/>
          </a:p>
        </p:txBody>
      </p:sp>
      <p:sp>
        <p:nvSpPr>
          <p:cNvPr id="6194" name="Line 1095"/>
          <p:cNvSpPr>
            <a:spLocks noChangeShapeType="1"/>
          </p:cNvSpPr>
          <p:nvPr/>
        </p:nvSpPr>
        <p:spPr bwMode="auto">
          <a:xfrm flipH="1" flipV="1">
            <a:off x="3200400" y="4648200"/>
            <a:ext cx="533400" cy="0"/>
          </a:xfrm>
          <a:prstGeom prst="line">
            <a:avLst/>
          </a:prstGeom>
          <a:noFill/>
          <a:ln w="57150">
            <a:solidFill>
              <a:schemeClr val="bg1"/>
            </a:solidFill>
            <a:miter lim="800000"/>
            <a:headEnd/>
            <a:tailEnd/>
          </a:ln>
        </p:spPr>
        <p:txBody>
          <a:bodyPr wrap="none"/>
          <a:lstStyle/>
          <a:p>
            <a:endParaRPr lang="en-US" dirty="0"/>
          </a:p>
        </p:txBody>
      </p:sp>
      <p:sp>
        <p:nvSpPr>
          <p:cNvPr id="6195" name="Line 1096"/>
          <p:cNvSpPr>
            <a:spLocks noChangeShapeType="1"/>
          </p:cNvSpPr>
          <p:nvPr/>
        </p:nvSpPr>
        <p:spPr bwMode="auto">
          <a:xfrm flipV="1">
            <a:off x="3200400" y="4343400"/>
            <a:ext cx="0" cy="304800"/>
          </a:xfrm>
          <a:prstGeom prst="line">
            <a:avLst/>
          </a:prstGeom>
          <a:noFill/>
          <a:ln w="57150">
            <a:solidFill>
              <a:schemeClr val="bg1"/>
            </a:solidFill>
            <a:miter lim="800000"/>
            <a:headEnd/>
            <a:tailEnd/>
          </a:ln>
        </p:spPr>
        <p:txBody>
          <a:bodyPr wrap="none"/>
          <a:lstStyle/>
          <a:p>
            <a:endParaRPr lang="en-US" dirty="0"/>
          </a:p>
        </p:txBody>
      </p:sp>
      <p:sp>
        <p:nvSpPr>
          <p:cNvPr id="6196" name="Line 1097"/>
          <p:cNvSpPr>
            <a:spLocks noChangeShapeType="1"/>
          </p:cNvSpPr>
          <p:nvPr/>
        </p:nvSpPr>
        <p:spPr bwMode="auto">
          <a:xfrm flipH="1">
            <a:off x="2590800" y="4343400"/>
            <a:ext cx="609600" cy="0"/>
          </a:xfrm>
          <a:prstGeom prst="line">
            <a:avLst/>
          </a:prstGeom>
          <a:noFill/>
          <a:ln w="57150">
            <a:solidFill>
              <a:schemeClr val="bg1"/>
            </a:solidFill>
            <a:miter lim="800000"/>
            <a:headEnd/>
            <a:tailEnd/>
          </a:ln>
        </p:spPr>
        <p:txBody>
          <a:bodyPr wrap="none"/>
          <a:lstStyle/>
          <a:p>
            <a:endParaRPr lang="en-US" dirty="0"/>
          </a:p>
        </p:txBody>
      </p:sp>
      <p:sp>
        <p:nvSpPr>
          <p:cNvPr id="6197" name="Line 1098"/>
          <p:cNvSpPr>
            <a:spLocks noChangeShapeType="1"/>
          </p:cNvSpPr>
          <p:nvPr/>
        </p:nvSpPr>
        <p:spPr bwMode="auto">
          <a:xfrm flipV="1">
            <a:off x="2590800" y="4191000"/>
            <a:ext cx="0" cy="152400"/>
          </a:xfrm>
          <a:prstGeom prst="line">
            <a:avLst/>
          </a:prstGeom>
          <a:noFill/>
          <a:ln w="57150">
            <a:solidFill>
              <a:schemeClr val="bg1"/>
            </a:solidFill>
            <a:miter lim="800000"/>
            <a:headEnd/>
            <a:tailEnd/>
          </a:ln>
        </p:spPr>
        <p:txBody>
          <a:bodyPr wrap="none"/>
          <a:lstStyle/>
          <a:p>
            <a:endParaRPr lang="en-US" dirty="0"/>
          </a:p>
        </p:txBody>
      </p:sp>
      <p:sp>
        <p:nvSpPr>
          <p:cNvPr id="6198" name="Line 1099"/>
          <p:cNvSpPr>
            <a:spLocks noChangeShapeType="1"/>
          </p:cNvSpPr>
          <p:nvPr/>
        </p:nvSpPr>
        <p:spPr bwMode="auto">
          <a:xfrm flipH="1">
            <a:off x="2057400" y="4191000"/>
            <a:ext cx="533400" cy="76200"/>
          </a:xfrm>
          <a:prstGeom prst="line">
            <a:avLst/>
          </a:prstGeom>
          <a:noFill/>
          <a:ln w="57150">
            <a:solidFill>
              <a:schemeClr val="bg1"/>
            </a:solidFill>
            <a:miter lim="800000"/>
            <a:headEnd/>
            <a:tailEnd/>
          </a:ln>
        </p:spPr>
        <p:txBody>
          <a:bodyPr wrap="none"/>
          <a:lstStyle/>
          <a:p>
            <a:endParaRPr lang="en-US" dirty="0"/>
          </a:p>
        </p:txBody>
      </p:sp>
      <p:sp>
        <p:nvSpPr>
          <p:cNvPr id="6199" name="Line 1100"/>
          <p:cNvSpPr>
            <a:spLocks noChangeShapeType="1"/>
          </p:cNvSpPr>
          <p:nvPr/>
        </p:nvSpPr>
        <p:spPr bwMode="auto">
          <a:xfrm flipH="1" flipV="1">
            <a:off x="1828800" y="3962400"/>
            <a:ext cx="228600" cy="304800"/>
          </a:xfrm>
          <a:prstGeom prst="line">
            <a:avLst/>
          </a:prstGeom>
          <a:noFill/>
          <a:ln w="57150">
            <a:solidFill>
              <a:schemeClr val="bg1"/>
            </a:solidFill>
            <a:miter lim="800000"/>
            <a:headEnd/>
            <a:tailEnd/>
          </a:ln>
        </p:spPr>
        <p:txBody>
          <a:bodyPr wrap="none"/>
          <a:lstStyle/>
          <a:p>
            <a:endParaRPr lang="en-US" dirty="0"/>
          </a:p>
        </p:txBody>
      </p:sp>
      <p:sp>
        <p:nvSpPr>
          <p:cNvPr id="6200" name="Line 1101"/>
          <p:cNvSpPr>
            <a:spLocks noChangeShapeType="1"/>
          </p:cNvSpPr>
          <p:nvPr/>
        </p:nvSpPr>
        <p:spPr bwMode="auto">
          <a:xfrm flipH="1">
            <a:off x="1524000" y="3962400"/>
            <a:ext cx="304800" cy="0"/>
          </a:xfrm>
          <a:prstGeom prst="line">
            <a:avLst/>
          </a:prstGeom>
          <a:noFill/>
          <a:ln w="57150">
            <a:solidFill>
              <a:schemeClr val="bg1"/>
            </a:solidFill>
            <a:miter lim="800000"/>
            <a:headEnd/>
            <a:tailEnd/>
          </a:ln>
        </p:spPr>
        <p:txBody>
          <a:bodyPr wrap="none"/>
          <a:lstStyle/>
          <a:p>
            <a:endParaRPr lang="en-US" dirty="0"/>
          </a:p>
        </p:txBody>
      </p:sp>
      <p:sp>
        <p:nvSpPr>
          <p:cNvPr id="6201" name="Line 1102"/>
          <p:cNvSpPr>
            <a:spLocks noChangeShapeType="1"/>
          </p:cNvSpPr>
          <p:nvPr/>
        </p:nvSpPr>
        <p:spPr bwMode="auto">
          <a:xfrm flipH="1">
            <a:off x="1295400" y="3962400"/>
            <a:ext cx="228600" cy="228600"/>
          </a:xfrm>
          <a:prstGeom prst="line">
            <a:avLst/>
          </a:prstGeom>
          <a:noFill/>
          <a:ln w="57150">
            <a:solidFill>
              <a:schemeClr val="bg1"/>
            </a:solidFill>
            <a:miter lim="800000"/>
            <a:headEnd/>
            <a:tailEnd/>
          </a:ln>
        </p:spPr>
        <p:txBody>
          <a:bodyPr wrap="none"/>
          <a:lstStyle/>
          <a:p>
            <a:endParaRPr lang="en-US" dirty="0"/>
          </a:p>
        </p:txBody>
      </p:sp>
      <p:sp>
        <p:nvSpPr>
          <p:cNvPr id="6202" name="Line 1108"/>
          <p:cNvSpPr>
            <a:spLocks noChangeShapeType="1"/>
          </p:cNvSpPr>
          <p:nvPr/>
        </p:nvSpPr>
        <p:spPr bwMode="auto">
          <a:xfrm flipH="1">
            <a:off x="3733800" y="3962400"/>
            <a:ext cx="533400" cy="685800"/>
          </a:xfrm>
          <a:prstGeom prst="line">
            <a:avLst/>
          </a:prstGeom>
          <a:noFill/>
          <a:ln w="57150">
            <a:solidFill>
              <a:schemeClr val="bg1"/>
            </a:solidFill>
            <a:miter lim="800000"/>
            <a:headEnd/>
            <a:tailEnd/>
          </a:ln>
        </p:spPr>
        <p:txBody>
          <a:bodyPr wrap="none"/>
          <a:lstStyle/>
          <a:p>
            <a:endParaRPr lang="en-US" dirty="0"/>
          </a:p>
        </p:txBody>
      </p:sp>
      <p:sp>
        <p:nvSpPr>
          <p:cNvPr id="6203" name="Line 1109"/>
          <p:cNvSpPr>
            <a:spLocks noChangeShapeType="1"/>
          </p:cNvSpPr>
          <p:nvPr/>
        </p:nvSpPr>
        <p:spPr bwMode="auto">
          <a:xfrm flipH="1">
            <a:off x="4267200" y="3276600"/>
            <a:ext cx="609600" cy="0"/>
          </a:xfrm>
          <a:prstGeom prst="line">
            <a:avLst/>
          </a:prstGeom>
          <a:noFill/>
          <a:ln w="57150">
            <a:solidFill>
              <a:schemeClr val="bg1"/>
            </a:solidFill>
            <a:miter lim="800000"/>
            <a:headEnd/>
            <a:tailEnd/>
          </a:ln>
        </p:spPr>
        <p:txBody>
          <a:bodyPr wrap="none"/>
          <a:lstStyle/>
          <a:p>
            <a:endParaRPr lang="en-US" dirty="0"/>
          </a:p>
        </p:txBody>
      </p:sp>
      <p:sp>
        <p:nvSpPr>
          <p:cNvPr id="6204" name="Line 1110"/>
          <p:cNvSpPr>
            <a:spLocks noChangeShapeType="1"/>
          </p:cNvSpPr>
          <p:nvPr/>
        </p:nvSpPr>
        <p:spPr bwMode="auto">
          <a:xfrm>
            <a:off x="4267200" y="3276600"/>
            <a:ext cx="0" cy="685800"/>
          </a:xfrm>
          <a:prstGeom prst="line">
            <a:avLst/>
          </a:prstGeom>
          <a:noFill/>
          <a:ln w="57150">
            <a:solidFill>
              <a:schemeClr val="bg1"/>
            </a:solidFill>
            <a:miter lim="800000"/>
            <a:headEnd/>
            <a:tailEnd/>
          </a:ln>
        </p:spPr>
        <p:txBody>
          <a:bodyPr wrap="none"/>
          <a:lstStyle/>
          <a:p>
            <a:endParaRPr lang="en-US" dirty="0"/>
          </a:p>
        </p:txBody>
      </p:sp>
      <p:sp>
        <p:nvSpPr>
          <p:cNvPr id="6205" name="Line 1111"/>
          <p:cNvSpPr>
            <a:spLocks noChangeShapeType="1"/>
          </p:cNvSpPr>
          <p:nvPr/>
        </p:nvSpPr>
        <p:spPr bwMode="auto">
          <a:xfrm>
            <a:off x="1295400" y="4191000"/>
            <a:ext cx="0" cy="228600"/>
          </a:xfrm>
          <a:prstGeom prst="line">
            <a:avLst/>
          </a:prstGeom>
          <a:noFill/>
          <a:ln w="57150">
            <a:solidFill>
              <a:schemeClr val="bg1"/>
            </a:solidFill>
            <a:miter lim="800000"/>
            <a:headEnd/>
            <a:tailEnd/>
          </a:ln>
        </p:spPr>
        <p:txBody>
          <a:bodyPr wrap="none"/>
          <a:lstStyle/>
          <a:p>
            <a:endParaRPr lang="en-US" dirty="0"/>
          </a:p>
        </p:txBody>
      </p:sp>
      <p:sp>
        <p:nvSpPr>
          <p:cNvPr id="6206" name="Line 1112"/>
          <p:cNvSpPr>
            <a:spLocks noChangeShapeType="1"/>
          </p:cNvSpPr>
          <p:nvPr/>
        </p:nvSpPr>
        <p:spPr bwMode="auto">
          <a:xfrm flipH="1">
            <a:off x="685800" y="4419600"/>
            <a:ext cx="609600" cy="0"/>
          </a:xfrm>
          <a:prstGeom prst="line">
            <a:avLst/>
          </a:prstGeom>
          <a:noFill/>
          <a:ln w="57150">
            <a:solidFill>
              <a:schemeClr val="bg1"/>
            </a:solidFill>
            <a:miter lim="800000"/>
            <a:headEnd/>
            <a:tailEnd/>
          </a:ln>
        </p:spPr>
        <p:txBody>
          <a:bodyPr wrap="none"/>
          <a:lstStyle/>
          <a:p>
            <a:endParaRPr lang="en-US" dirty="0"/>
          </a:p>
        </p:txBody>
      </p:sp>
      <p:sp>
        <p:nvSpPr>
          <p:cNvPr id="6207" name="AutoShape 1113"/>
          <p:cNvSpPr>
            <a:spLocks noChangeArrowheads="1"/>
          </p:cNvSpPr>
          <p:nvPr/>
        </p:nvSpPr>
        <p:spPr bwMode="auto">
          <a:xfrm>
            <a:off x="1524000" y="1981200"/>
            <a:ext cx="152400" cy="152400"/>
          </a:xfrm>
          <a:prstGeom prst="flowChartConnector">
            <a:avLst/>
          </a:prstGeom>
          <a:solidFill>
            <a:srgbClr val="FFFF00"/>
          </a:solidFill>
          <a:ln w="9525">
            <a:solidFill>
              <a:schemeClr val="tx1"/>
            </a:solidFill>
            <a:miter lim="800000"/>
            <a:headEnd/>
            <a:tailEnd/>
          </a:ln>
        </p:spPr>
        <p:txBody>
          <a:bodyPr wrap="none" anchor="ctr"/>
          <a:lstStyle/>
          <a:p>
            <a:r>
              <a:rPr lang="en-US" sz="1000" dirty="0"/>
              <a:t>5</a:t>
            </a:r>
          </a:p>
        </p:txBody>
      </p:sp>
      <p:sp>
        <p:nvSpPr>
          <p:cNvPr id="6208" name="AutoShape 1114"/>
          <p:cNvSpPr>
            <a:spLocks noChangeArrowheads="1"/>
          </p:cNvSpPr>
          <p:nvPr/>
        </p:nvSpPr>
        <p:spPr bwMode="auto">
          <a:xfrm>
            <a:off x="3200400" y="5181600"/>
            <a:ext cx="152400" cy="152400"/>
          </a:xfrm>
          <a:prstGeom prst="flowChartConnector">
            <a:avLst/>
          </a:prstGeom>
          <a:solidFill>
            <a:srgbClr val="FFFF00"/>
          </a:solidFill>
          <a:ln w="9525">
            <a:solidFill>
              <a:schemeClr val="tx1"/>
            </a:solidFill>
            <a:miter lim="800000"/>
            <a:headEnd/>
            <a:tailEnd/>
          </a:ln>
        </p:spPr>
        <p:txBody>
          <a:bodyPr wrap="none" anchor="ctr"/>
          <a:lstStyle/>
          <a:p>
            <a:r>
              <a:rPr lang="en-US" sz="1000" dirty="0"/>
              <a:t>5</a:t>
            </a:r>
          </a:p>
        </p:txBody>
      </p:sp>
      <p:sp>
        <p:nvSpPr>
          <p:cNvPr id="6209" name="AutoShape 1115"/>
          <p:cNvSpPr>
            <a:spLocks noChangeArrowheads="1"/>
          </p:cNvSpPr>
          <p:nvPr/>
        </p:nvSpPr>
        <p:spPr bwMode="auto">
          <a:xfrm>
            <a:off x="7620000" y="4953000"/>
            <a:ext cx="152400" cy="152400"/>
          </a:xfrm>
          <a:prstGeom prst="flowChartConnector">
            <a:avLst/>
          </a:prstGeom>
          <a:solidFill>
            <a:srgbClr val="FFFF00"/>
          </a:solidFill>
          <a:ln w="9525">
            <a:solidFill>
              <a:schemeClr val="tx1"/>
            </a:solidFill>
            <a:miter lim="800000"/>
            <a:headEnd/>
            <a:tailEnd/>
          </a:ln>
        </p:spPr>
        <p:txBody>
          <a:bodyPr wrap="none" anchor="ctr"/>
          <a:lstStyle/>
          <a:p>
            <a:r>
              <a:rPr lang="en-US" sz="1000" dirty="0"/>
              <a:t>5</a:t>
            </a:r>
          </a:p>
        </p:txBody>
      </p:sp>
      <p:sp>
        <p:nvSpPr>
          <p:cNvPr id="6210" name="AutoShape 1116"/>
          <p:cNvSpPr>
            <a:spLocks noChangeArrowheads="1"/>
          </p:cNvSpPr>
          <p:nvPr/>
        </p:nvSpPr>
        <p:spPr bwMode="auto">
          <a:xfrm>
            <a:off x="7543800" y="13716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5</a:t>
            </a:r>
          </a:p>
        </p:txBody>
      </p:sp>
      <p:sp>
        <p:nvSpPr>
          <p:cNvPr id="6211" name="Text Box 1119"/>
          <p:cNvSpPr txBox="1">
            <a:spLocks noChangeArrowheads="1"/>
          </p:cNvSpPr>
          <p:nvPr/>
        </p:nvSpPr>
        <p:spPr bwMode="auto">
          <a:xfrm>
            <a:off x="7467600" y="1371600"/>
            <a:ext cx="1447800" cy="366713"/>
          </a:xfrm>
          <a:prstGeom prst="rect">
            <a:avLst/>
          </a:prstGeom>
          <a:noFill/>
          <a:ln w="9525">
            <a:noFill/>
            <a:miter lim="800000"/>
            <a:headEnd/>
            <a:tailEnd/>
          </a:ln>
        </p:spPr>
        <p:txBody>
          <a:bodyPr>
            <a:spAutoFit/>
          </a:bodyPr>
          <a:lstStyle/>
          <a:p>
            <a:pPr>
              <a:spcBef>
                <a:spcPct val="50000"/>
              </a:spcBef>
            </a:pPr>
            <a:r>
              <a:rPr lang="en-US" dirty="0"/>
              <a:t>       = ODHH</a:t>
            </a:r>
          </a:p>
        </p:txBody>
      </p:sp>
      <p:sp>
        <p:nvSpPr>
          <p:cNvPr id="6212" name="TextBox 71"/>
          <p:cNvSpPr txBox="1">
            <a:spLocks noChangeArrowheads="1"/>
          </p:cNvSpPr>
          <p:nvPr/>
        </p:nvSpPr>
        <p:spPr bwMode="auto">
          <a:xfrm>
            <a:off x="914400" y="1524000"/>
            <a:ext cx="1981200" cy="276225"/>
          </a:xfrm>
          <a:prstGeom prst="rect">
            <a:avLst/>
          </a:prstGeom>
          <a:noFill/>
          <a:ln w="9525">
            <a:noFill/>
            <a:miter lim="800000"/>
            <a:headEnd/>
            <a:tailEnd/>
          </a:ln>
        </p:spPr>
        <p:txBody>
          <a:bodyPr>
            <a:spAutoFit/>
          </a:bodyPr>
          <a:lstStyle/>
          <a:p>
            <a:pPr algn="l"/>
            <a:r>
              <a:rPr lang="en-US" sz="1200" dirty="0"/>
              <a:t>Erie BVRS District Office        </a:t>
            </a:r>
          </a:p>
        </p:txBody>
      </p:sp>
      <p:sp>
        <p:nvSpPr>
          <p:cNvPr id="6213" name="TextBox 70"/>
          <p:cNvSpPr txBox="1">
            <a:spLocks noChangeArrowheads="1"/>
          </p:cNvSpPr>
          <p:nvPr/>
        </p:nvSpPr>
        <p:spPr bwMode="auto">
          <a:xfrm>
            <a:off x="2971800" y="2133600"/>
            <a:ext cx="1981200" cy="276225"/>
          </a:xfrm>
          <a:prstGeom prst="rect">
            <a:avLst/>
          </a:prstGeom>
          <a:noFill/>
          <a:ln w="9525">
            <a:noFill/>
            <a:miter lim="800000"/>
            <a:headEnd/>
            <a:tailEnd/>
          </a:ln>
        </p:spPr>
        <p:txBody>
          <a:bodyPr>
            <a:spAutoFit/>
          </a:bodyPr>
          <a:lstStyle/>
          <a:p>
            <a:r>
              <a:rPr lang="en-US" sz="1200" dirty="0"/>
              <a:t>Erie BBVS District Office</a:t>
            </a:r>
          </a:p>
        </p:txBody>
      </p:sp>
      <p:pic>
        <p:nvPicPr>
          <p:cNvPr id="6214" name="Picture 7" descr="Logo_Left_2color"/>
          <p:cNvPicPr>
            <a:picLocks noChangeAspect="1" noChangeArrowheads="1"/>
          </p:cNvPicPr>
          <p:nvPr/>
        </p:nvPicPr>
        <p:blipFill>
          <a:blip r:embed="rId4" cstate="print"/>
          <a:srcRect/>
          <a:stretch>
            <a:fillRect/>
          </a:stretch>
        </p:blipFill>
        <p:spPr bwMode="auto">
          <a:xfrm>
            <a:off x="2971800" y="533400"/>
            <a:ext cx="39624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dirty="0" smtClean="0"/>
              <a:t>OVR:  Agency Organization</a:t>
            </a:r>
          </a:p>
        </p:txBody>
      </p:sp>
      <p:sp>
        <p:nvSpPr>
          <p:cNvPr id="7171" name="Rectangle 3"/>
          <p:cNvSpPr>
            <a:spLocks noGrp="1" noChangeArrowheads="1"/>
          </p:cNvSpPr>
          <p:nvPr>
            <p:ph type="body" idx="1"/>
          </p:nvPr>
        </p:nvSpPr>
        <p:spPr/>
        <p:txBody>
          <a:bodyPr/>
          <a:lstStyle/>
          <a:p>
            <a:pPr>
              <a:lnSpc>
                <a:spcPct val="90000"/>
              </a:lnSpc>
              <a:defRPr/>
            </a:pPr>
            <a:r>
              <a:rPr lang="en-US" sz="2000" dirty="0" smtClean="0"/>
              <a:t>Office of Vocational Rehabilitation (OVR) = </a:t>
            </a:r>
          </a:p>
          <a:p>
            <a:pPr lvl="1">
              <a:lnSpc>
                <a:spcPct val="90000"/>
              </a:lnSpc>
              <a:defRPr/>
            </a:pPr>
            <a:r>
              <a:rPr lang="en-US" sz="1800" dirty="0" smtClean="0"/>
              <a:t>Executive Director = Mr. Stephen Suroviec</a:t>
            </a:r>
          </a:p>
          <a:p>
            <a:pPr lvl="2">
              <a:lnSpc>
                <a:spcPct val="90000"/>
              </a:lnSpc>
              <a:defRPr/>
            </a:pPr>
            <a:r>
              <a:rPr lang="en-US" sz="1600" dirty="0" smtClean="0"/>
              <a:t>Bureau of Central Operations (Central Office) = </a:t>
            </a:r>
          </a:p>
          <a:p>
            <a:pPr lvl="3">
              <a:lnSpc>
                <a:spcPct val="90000"/>
              </a:lnSpc>
              <a:defRPr/>
            </a:pPr>
            <a:r>
              <a:rPr lang="en-US" sz="1400" dirty="0" smtClean="0"/>
              <a:t>Training,  Administration &amp; Fiscal, Special Programs</a:t>
            </a:r>
          </a:p>
          <a:p>
            <a:pPr lvl="3">
              <a:lnSpc>
                <a:spcPct val="90000"/>
              </a:lnSpc>
              <a:defRPr/>
            </a:pPr>
            <a:r>
              <a:rPr lang="en-US" sz="1400" dirty="0" smtClean="0"/>
              <a:t>Bureau Director = Ms. Nesta Livingston</a:t>
            </a:r>
          </a:p>
          <a:p>
            <a:pPr lvl="2">
              <a:lnSpc>
                <a:spcPct val="90000"/>
              </a:lnSpc>
              <a:defRPr/>
            </a:pPr>
            <a:r>
              <a:rPr lang="en-US" sz="1600" dirty="0" smtClean="0"/>
              <a:t>Bureau of Vocational Rehabilitation Services (BVRS) = </a:t>
            </a:r>
          </a:p>
          <a:p>
            <a:pPr lvl="3">
              <a:lnSpc>
                <a:spcPct val="90000"/>
              </a:lnSpc>
              <a:defRPr/>
            </a:pPr>
            <a:r>
              <a:rPr lang="en-US" sz="1400" dirty="0" smtClean="0"/>
              <a:t>15 District Offices</a:t>
            </a:r>
          </a:p>
          <a:p>
            <a:pPr lvl="3">
              <a:lnSpc>
                <a:spcPct val="90000"/>
              </a:lnSpc>
              <a:defRPr/>
            </a:pPr>
            <a:r>
              <a:rPr lang="en-US" sz="1400" dirty="0" smtClean="0"/>
              <a:t>Bureau Director = Ms. Denise Verchimak</a:t>
            </a:r>
          </a:p>
          <a:p>
            <a:pPr lvl="2">
              <a:lnSpc>
                <a:spcPct val="90000"/>
              </a:lnSpc>
              <a:defRPr/>
            </a:pPr>
            <a:r>
              <a:rPr lang="en-US" sz="1600" dirty="0" smtClean="0"/>
              <a:t>Bureau of Blindness &amp; Visual Services (BBVS) = </a:t>
            </a:r>
          </a:p>
          <a:p>
            <a:pPr lvl="3">
              <a:lnSpc>
                <a:spcPct val="90000"/>
              </a:lnSpc>
              <a:defRPr/>
            </a:pPr>
            <a:r>
              <a:rPr lang="en-US" sz="1400" dirty="0" smtClean="0"/>
              <a:t>6 District Offices</a:t>
            </a:r>
          </a:p>
          <a:p>
            <a:pPr lvl="3">
              <a:lnSpc>
                <a:spcPct val="90000"/>
              </a:lnSpc>
              <a:defRPr/>
            </a:pPr>
            <a:r>
              <a:rPr lang="en-US" sz="1400" dirty="0" smtClean="0"/>
              <a:t>Bureau Director = Mr. David DeNotaris</a:t>
            </a:r>
          </a:p>
          <a:p>
            <a:pPr lvl="2">
              <a:lnSpc>
                <a:spcPct val="90000"/>
              </a:lnSpc>
              <a:defRPr/>
            </a:pPr>
            <a:r>
              <a:rPr lang="en-US" sz="1600" dirty="0" smtClean="0"/>
              <a:t>Office for the Deaf &amp; Hard of Hearing (ODHH) = </a:t>
            </a:r>
          </a:p>
          <a:p>
            <a:pPr lvl="3">
              <a:lnSpc>
                <a:spcPct val="90000"/>
              </a:lnSpc>
              <a:defRPr/>
            </a:pPr>
            <a:r>
              <a:rPr lang="en-US" sz="1400" dirty="0" smtClean="0"/>
              <a:t>3 District Offices</a:t>
            </a:r>
          </a:p>
          <a:p>
            <a:pPr lvl="3">
              <a:lnSpc>
                <a:spcPct val="90000"/>
              </a:lnSpc>
              <a:defRPr/>
            </a:pPr>
            <a:r>
              <a:rPr lang="en-US" sz="1400" dirty="0" smtClean="0"/>
              <a:t>Director = Ms. Sharon Behon</a:t>
            </a:r>
          </a:p>
          <a:p>
            <a:pPr marL="1028700" lvl="3" indent="-342900">
              <a:lnSpc>
                <a:spcPct val="90000"/>
              </a:lnSpc>
              <a:buSzTx/>
              <a:defRPr/>
            </a:pPr>
            <a:r>
              <a:rPr lang="en-US" sz="1600" dirty="0" smtClean="0"/>
              <a:t>Hiram G. Andrews Center (HGAC) = </a:t>
            </a:r>
          </a:p>
          <a:p>
            <a:pPr lvl="3">
              <a:lnSpc>
                <a:spcPct val="90000"/>
              </a:lnSpc>
              <a:defRPr/>
            </a:pPr>
            <a:r>
              <a:rPr lang="en-US" sz="1400" dirty="0" smtClean="0"/>
              <a:t>Commonwealth Technical Institute </a:t>
            </a:r>
          </a:p>
          <a:p>
            <a:pPr lvl="3">
              <a:lnSpc>
                <a:spcPct val="90000"/>
              </a:lnSpc>
              <a:defRPr/>
            </a:pPr>
            <a:r>
              <a:rPr lang="en-US" sz="1400" dirty="0" smtClean="0"/>
              <a:t>Director = Ms. Carol Mackel</a:t>
            </a:r>
          </a:p>
        </p:txBody>
      </p:sp>
      <p:pic>
        <p:nvPicPr>
          <p:cNvPr id="7172" name="Picture 4" descr="C:\Documents and Settings\bbest\Application Data\Microsoft\Media Catalog\Downloaded Clips\cl24\j0090344.wmf"/>
          <p:cNvPicPr>
            <a:picLocks noChangeAspect="1" noChangeArrowheads="1"/>
          </p:cNvPicPr>
          <p:nvPr/>
        </p:nvPicPr>
        <p:blipFill>
          <a:blip r:embed="rId2" cstate="print"/>
          <a:srcRect/>
          <a:stretch>
            <a:fillRect/>
          </a:stretch>
        </p:blipFill>
        <p:spPr bwMode="auto">
          <a:xfrm>
            <a:off x="6553200" y="4635258"/>
            <a:ext cx="2438400" cy="2222742"/>
          </a:xfrm>
          <a:prstGeom prst="rect">
            <a:avLst/>
          </a:prstGeom>
          <a:noFill/>
          <a:ln w="9525">
            <a:noFill/>
            <a:miter lim="800000"/>
            <a:headEnd/>
            <a:tailEnd/>
          </a:ln>
        </p:spPr>
      </p:pic>
      <p:sp>
        <p:nvSpPr>
          <p:cNvPr id="5" name="AutoShape 1085"/>
          <p:cNvSpPr>
            <a:spLocks noChangeArrowheads="1"/>
          </p:cNvSpPr>
          <p:nvPr/>
        </p:nvSpPr>
        <p:spPr bwMode="auto">
          <a:xfrm>
            <a:off x="5943600" y="22098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3</a:t>
            </a:r>
          </a:p>
        </p:txBody>
      </p:sp>
      <p:sp>
        <p:nvSpPr>
          <p:cNvPr id="6" name="AutoShape 1082"/>
          <p:cNvSpPr>
            <a:spLocks noChangeArrowheads="1"/>
          </p:cNvSpPr>
          <p:nvPr/>
        </p:nvSpPr>
        <p:spPr bwMode="auto">
          <a:xfrm>
            <a:off x="6629400" y="3581400"/>
            <a:ext cx="304800" cy="304800"/>
          </a:xfrm>
          <a:prstGeom prst="flowChartConnector">
            <a:avLst/>
          </a:prstGeom>
          <a:solidFill>
            <a:schemeClr val="tx1"/>
          </a:solidFill>
          <a:ln w="9525">
            <a:solidFill>
              <a:schemeClr val="tx1"/>
            </a:solidFill>
            <a:miter lim="800000"/>
            <a:headEnd/>
            <a:tailEnd/>
          </a:ln>
        </p:spPr>
        <p:txBody>
          <a:bodyPr wrap="none" anchor="ctr"/>
          <a:lstStyle/>
          <a:p>
            <a:r>
              <a:rPr lang="en-US" dirty="0">
                <a:solidFill>
                  <a:schemeClr val="bg1"/>
                </a:solidFill>
              </a:rPr>
              <a:t>1</a:t>
            </a:r>
          </a:p>
        </p:txBody>
      </p:sp>
      <p:sp>
        <p:nvSpPr>
          <p:cNvPr id="8" name="AutoShape 1081"/>
          <p:cNvSpPr>
            <a:spLocks noChangeArrowheads="1"/>
          </p:cNvSpPr>
          <p:nvPr/>
        </p:nvSpPr>
        <p:spPr bwMode="auto">
          <a:xfrm>
            <a:off x="6096000" y="4267200"/>
            <a:ext cx="304800" cy="304800"/>
          </a:xfrm>
          <a:prstGeom prst="flowChartConnector">
            <a:avLst/>
          </a:prstGeom>
          <a:solidFill>
            <a:schemeClr val="bg1"/>
          </a:solidFill>
          <a:ln w="9525">
            <a:solidFill>
              <a:schemeClr val="tx1"/>
            </a:solidFill>
            <a:miter lim="800000"/>
            <a:headEnd/>
            <a:tailEnd/>
          </a:ln>
        </p:spPr>
        <p:txBody>
          <a:bodyPr wrap="none" anchor="ctr"/>
          <a:lstStyle/>
          <a:p>
            <a:r>
              <a:rPr lang="en-US" dirty="0"/>
              <a:t>2</a:t>
            </a:r>
          </a:p>
        </p:txBody>
      </p:sp>
      <p:sp>
        <p:nvSpPr>
          <p:cNvPr id="10" name="AutoShape 1087"/>
          <p:cNvSpPr>
            <a:spLocks noChangeArrowheads="1"/>
          </p:cNvSpPr>
          <p:nvPr/>
        </p:nvSpPr>
        <p:spPr bwMode="auto">
          <a:xfrm>
            <a:off x="5105400" y="57912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4</a:t>
            </a:r>
          </a:p>
        </p:txBody>
      </p:sp>
      <p:sp>
        <p:nvSpPr>
          <p:cNvPr id="11" name="AutoShape 1116"/>
          <p:cNvSpPr>
            <a:spLocks noChangeArrowheads="1"/>
          </p:cNvSpPr>
          <p:nvPr/>
        </p:nvSpPr>
        <p:spPr bwMode="auto">
          <a:xfrm>
            <a:off x="6096000" y="50292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5</a:t>
            </a:r>
          </a:p>
        </p:txBody>
      </p:sp>
      <p:sp>
        <p:nvSpPr>
          <p:cNvPr id="12" name="AutoShape 1085"/>
          <p:cNvSpPr>
            <a:spLocks noChangeArrowheads="1"/>
          </p:cNvSpPr>
          <p:nvPr/>
        </p:nvSpPr>
        <p:spPr bwMode="auto">
          <a:xfrm>
            <a:off x="6019800" y="2819400"/>
            <a:ext cx="304800" cy="304800"/>
          </a:xfrm>
          <a:prstGeom prst="flowChartConnector">
            <a:avLst/>
          </a:prstGeom>
          <a:solidFill>
            <a:srgbClr val="FFFF00"/>
          </a:solidFill>
          <a:ln w="9525">
            <a:solidFill>
              <a:schemeClr val="tx1"/>
            </a:solidFill>
            <a:miter lim="800000"/>
            <a:headEnd/>
            <a:tailEnd/>
          </a:ln>
        </p:spPr>
        <p:txBody>
          <a:bodyPr wrap="none" anchor="ctr"/>
          <a:lstStyle/>
          <a:p>
            <a:r>
              <a:rPr lang="en-US" dirty="0"/>
              <a:t>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5400" b="1" dirty="0" smtClean="0"/>
              <a:t>OVR/BVRS:  Eligibility</a:t>
            </a:r>
          </a:p>
        </p:txBody>
      </p:sp>
      <p:sp>
        <p:nvSpPr>
          <p:cNvPr id="8195" name="Rectangle 3"/>
          <p:cNvSpPr>
            <a:spLocks noGrp="1" noChangeArrowheads="1"/>
          </p:cNvSpPr>
          <p:nvPr>
            <p:ph type="body" idx="1"/>
          </p:nvPr>
        </p:nvSpPr>
        <p:spPr/>
        <p:txBody>
          <a:bodyPr/>
          <a:lstStyle/>
          <a:p>
            <a:pPr eaLnBrk="1" hangingPunct="1">
              <a:lnSpc>
                <a:spcPct val="90000"/>
              </a:lnSpc>
            </a:pPr>
            <a:r>
              <a:rPr lang="en-US" dirty="0" smtClean="0"/>
              <a:t>Presence of Impairment</a:t>
            </a:r>
          </a:p>
          <a:p>
            <a:pPr eaLnBrk="1" hangingPunct="1">
              <a:lnSpc>
                <a:spcPct val="90000"/>
              </a:lnSpc>
            </a:pPr>
            <a:r>
              <a:rPr lang="en-US" dirty="0" smtClean="0"/>
              <a:t>Impediment to Employment</a:t>
            </a:r>
          </a:p>
          <a:p>
            <a:pPr eaLnBrk="1" hangingPunct="1">
              <a:lnSpc>
                <a:spcPct val="90000"/>
              </a:lnSpc>
            </a:pPr>
            <a:r>
              <a:rPr lang="en-US" dirty="0" smtClean="0"/>
              <a:t>Benefit from Services to Achieve Employment Outcome (presumed)</a:t>
            </a:r>
          </a:p>
          <a:p>
            <a:pPr eaLnBrk="1" hangingPunct="1">
              <a:lnSpc>
                <a:spcPct val="90000"/>
              </a:lnSpc>
            </a:pPr>
            <a:endParaRPr lang="en-US" dirty="0" smtClean="0"/>
          </a:p>
          <a:p>
            <a:pPr eaLnBrk="1" hangingPunct="1">
              <a:lnSpc>
                <a:spcPct val="90000"/>
              </a:lnSpc>
            </a:pPr>
            <a:endParaRPr lang="en-US" dirty="0" smtClean="0"/>
          </a:p>
          <a:p>
            <a:pPr lvl="1" eaLnBrk="1" hangingPunct="1">
              <a:lnSpc>
                <a:spcPct val="90000"/>
              </a:lnSpc>
              <a:buFont typeface="Wingdings" pitchFamily="2" charset="2"/>
              <a:buNone/>
            </a:pPr>
            <a:r>
              <a:rPr lang="en-US" dirty="0" smtClean="0"/>
              <a:t>			(at the time of application)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5400" b="1" dirty="0" smtClean="0"/>
              <a:t>Order of Selection</a:t>
            </a:r>
          </a:p>
        </p:txBody>
      </p:sp>
      <p:sp>
        <p:nvSpPr>
          <p:cNvPr id="9219" name="Content Placeholder 2"/>
          <p:cNvSpPr>
            <a:spLocks noGrp="1"/>
          </p:cNvSpPr>
          <p:nvPr>
            <p:ph idx="1"/>
          </p:nvPr>
        </p:nvSpPr>
        <p:spPr/>
        <p:txBody>
          <a:bodyPr/>
          <a:lstStyle/>
          <a:p>
            <a:r>
              <a:rPr lang="en-US" sz="2800" dirty="0" smtClean="0"/>
              <a:t>Rehabilitation Act Sec. 101(a)(5)</a:t>
            </a:r>
          </a:p>
          <a:p>
            <a:pPr lvl="1"/>
            <a:r>
              <a:rPr lang="en-US" sz="2400" dirty="0" smtClean="0"/>
              <a:t>In the event that vocational rehabilitation services cannot be provided to all eligible individuals with disabilities who apply for services, the State plan shall show the Order to be followed in selecting eligible individuals to be provided vocational rehabilitation services; provide the justification for the Order; assure that individuals with the most significant disabilities will be selected first; and provide information and referral services to individuals who do not meet the Order.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5400" b="1" dirty="0" smtClean="0"/>
              <a:t>Order of Selection</a:t>
            </a:r>
          </a:p>
        </p:txBody>
      </p:sp>
      <p:sp>
        <p:nvSpPr>
          <p:cNvPr id="10243" name="Content Placeholder 2"/>
          <p:cNvSpPr>
            <a:spLocks noGrp="1"/>
          </p:cNvSpPr>
          <p:nvPr>
            <p:ph idx="1"/>
          </p:nvPr>
        </p:nvSpPr>
        <p:spPr>
          <a:xfrm>
            <a:off x="838200" y="2209800"/>
            <a:ext cx="7958138" cy="3881438"/>
          </a:xfrm>
        </p:spPr>
        <p:txBody>
          <a:bodyPr/>
          <a:lstStyle/>
          <a:p>
            <a:r>
              <a:rPr lang="en-US" sz="2400" dirty="0" smtClean="0"/>
              <a:t>MSD = Most Significant Disabilities</a:t>
            </a:r>
          </a:p>
          <a:p>
            <a:pPr lvl="1"/>
            <a:r>
              <a:rPr lang="en-US" sz="2000" dirty="0" smtClean="0"/>
              <a:t>Impairment(s) seriously limit 3 or more employment barriers</a:t>
            </a:r>
          </a:p>
          <a:p>
            <a:pPr lvl="1"/>
            <a:r>
              <a:rPr lang="en-US" sz="2000" dirty="0" smtClean="0"/>
              <a:t>Expected to require 2 or more vocational rehabilitation services for at least 6 months from the date of the IPE (Individualized Plan for Employment)</a:t>
            </a:r>
          </a:p>
          <a:p>
            <a:r>
              <a:rPr lang="en-US" sz="2400" dirty="0" smtClean="0"/>
              <a:t>SD = Significant Disabilities</a:t>
            </a:r>
          </a:p>
          <a:p>
            <a:pPr lvl="1"/>
            <a:r>
              <a:rPr lang="en-US" sz="2000" dirty="0" smtClean="0"/>
              <a:t>Impairment(s) seriously limit 1-2 of the employment barriers</a:t>
            </a:r>
          </a:p>
          <a:p>
            <a:pPr lvl="1"/>
            <a:r>
              <a:rPr lang="en-US" sz="2000" dirty="0" smtClean="0"/>
              <a:t>Expected to require multiple vocational rehabilitation services</a:t>
            </a:r>
          </a:p>
          <a:p>
            <a:r>
              <a:rPr lang="en-US" sz="2400" dirty="0" smtClean="0"/>
              <a:t>NSD = Non-Significant Disabilities</a:t>
            </a:r>
          </a:p>
          <a:p>
            <a:pPr lvl="1"/>
            <a:r>
              <a:rPr lang="en-US" sz="2000" dirty="0" smtClean="0"/>
              <a:t>Does not meet the definitions for MSD or SD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7 Employment Barriers</a:t>
            </a:r>
          </a:p>
          <a:p>
            <a:pPr lvl="1"/>
            <a:r>
              <a:rPr lang="en-US" sz="2000" dirty="0" smtClean="0"/>
              <a:t>1 = Mobility</a:t>
            </a:r>
          </a:p>
          <a:p>
            <a:pPr lvl="1"/>
            <a:r>
              <a:rPr lang="en-US" sz="2000" dirty="0" smtClean="0"/>
              <a:t>2 = Self Care</a:t>
            </a:r>
          </a:p>
          <a:p>
            <a:pPr lvl="1"/>
            <a:r>
              <a:rPr lang="en-US" sz="2000" dirty="0" smtClean="0"/>
              <a:t>3 = Work Tolerance</a:t>
            </a:r>
          </a:p>
          <a:p>
            <a:pPr lvl="1"/>
            <a:r>
              <a:rPr lang="en-US" sz="2000" dirty="0" smtClean="0"/>
              <a:t>4 = Interpersonal Skills</a:t>
            </a:r>
          </a:p>
          <a:p>
            <a:pPr lvl="1"/>
            <a:r>
              <a:rPr lang="en-US" sz="2000" dirty="0" smtClean="0"/>
              <a:t>5 = Work Skills</a:t>
            </a:r>
          </a:p>
          <a:p>
            <a:pPr lvl="1"/>
            <a:r>
              <a:rPr lang="en-US" sz="2000" dirty="0" smtClean="0"/>
              <a:t>6 = Communication</a:t>
            </a:r>
          </a:p>
          <a:p>
            <a:pPr lvl="1"/>
            <a:r>
              <a:rPr lang="en-US" sz="2000" dirty="0" smtClean="0"/>
              <a:t>7 = Self Direction</a:t>
            </a:r>
            <a:endParaRPr lang="en-US" sz="2000" dirty="0"/>
          </a:p>
        </p:txBody>
      </p:sp>
      <p:sp>
        <p:nvSpPr>
          <p:cNvPr id="4" name="Title 1"/>
          <p:cNvSpPr>
            <a:spLocks noGrp="1"/>
          </p:cNvSpPr>
          <p:nvPr>
            <p:ph type="title"/>
          </p:nvPr>
        </p:nvSpPr>
        <p:spPr/>
        <p:txBody>
          <a:bodyPr/>
          <a:lstStyle/>
          <a:p>
            <a:r>
              <a:rPr lang="en-US" sz="5400" b="1" dirty="0" smtClean="0"/>
              <a:t>Order of Selection</a:t>
            </a:r>
          </a:p>
        </p:txBody>
      </p:sp>
    </p:spTree>
  </p:cSld>
  <p:clrMapOvr>
    <a:masterClrMapping/>
  </p:clrMapOvr>
</p:sld>
</file>

<file path=ppt/theme/theme1.xml><?xml version="1.0" encoding="utf-8"?>
<a:theme xmlns:a="http://schemas.openxmlformats.org/drawingml/2006/main" name="Straight Edge">
  <a:themeElements>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fontScheme name="Straight Edg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tx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traight Edge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clrMap bg1="lt1" tx1="dk1" bg2="lt2" tx2="dk2" accent1="accent1" accent2="accent2" accent3="accent3" accent4="accent4" accent5="accent5" accent6="accent6" hlink="hlink" folHlink="folHlink"/>
    </a:extraClrScheme>
    <a:extraClrScheme>
      <a:clrScheme name="Straight Edge 3">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Straight Edge 4">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019523A59B18F4A84BB81D266F8A022" ma:contentTypeVersion="0" ma:contentTypeDescription="Create a new document." ma:contentTypeScope="" ma:versionID="773231becdf1e5e8ea079e80ec984af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0D882D-11A9-4849-B30C-F928CC3B4011}"/>
</file>

<file path=customXml/itemProps2.xml><?xml version="1.0" encoding="utf-8"?>
<ds:datastoreItem xmlns:ds="http://schemas.openxmlformats.org/officeDocument/2006/customXml" ds:itemID="{284726CE-20B5-427C-8FCF-817069BCC48D}"/>
</file>

<file path=customXml/itemProps3.xml><?xml version="1.0" encoding="utf-8"?>
<ds:datastoreItem xmlns:ds="http://schemas.openxmlformats.org/officeDocument/2006/customXml" ds:itemID="{6217D572-11E5-4B94-992B-2816C4B5C20C}"/>
</file>

<file path=docProps/app.xml><?xml version="1.0" encoding="utf-8"?>
<Properties xmlns="http://schemas.openxmlformats.org/officeDocument/2006/extended-properties" xmlns:vt="http://schemas.openxmlformats.org/officeDocument/2006/docPropsVTypes">
  <Template>C:\Program Files\Microsoft Office\Templates\Presentation Designs\Straight Edge.pot</Template>
  <TotalTime>2818</TotalTime>
  <Words>1197</Words>
  <Application>Microsoft Office PowerPoint</Application>
  <PresentationFormat>On-screen Show (4:3)</PresentationFormat>
  <Paragraphs>257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Straight Edge</vt:lpstr>
      <vt:lpstr>Office of Vocational Rehabilitation  3200 Lovell Place | Erie, PA 16503 814.871.4551 | 800.541.0721 www.dli.state.pa.us</vt:lpstr>
      <vt:lpstr>Office of Vocational Rehabilitation  3200 Lovell Place | Erie, PA 16503 814.871.4551 | 800.541.0721 www.dli.state.pa.us</vt:lpstr>
      <vt:lpstr>Slide 3</vt:lpstr>
      <vt:lpstr>Office of Vocational Rehabilitation  3200 Lovell Place | Erie, PA 16503 814.871.4551 | 800.541.0721 www.dli.state.pa.us</vt:lpstr>
      <vt:lpstr>OVR:  Agency Organization</vt:lpstr>
      <vt:lpstr>OVR/BVRS:  Eligibility</vt:lpstr>
      <vt:lpstr>Order of Selection</vt:lpstr>
      <vt:lpstr>Order of Selection</vt:lpstr>
      <vt:lpstr>Order of Selection</vt:lpstr>
      <vt:lpstr>Services Overview</vt:lpstr>
      <vt:lpstr>Team Effort!</vt:lpstr>
      <vt:lpstr>Employer Services</vt:lpstr>
      <vt:lpstr>OVR/BBVS</vt:lpstr>
      <vt:lpstr>OVR:  ODHH</vt:lpstr>
      <vt:lpstr>OVR:  HGAC</vt:lpstr>
      <vt:lpstr>Slide 16</vt:lpstr>
      <vt:lpstr>Slide 17</vt:lpstr>
      <vt:lpstr>Slide 18</vt:lpstr>
      <vt:lpstr>Office of Vocational Rehabilitation  3200 Lovell Place | Erie, PA 16503 814.871.4551 | 800.541.0721 www.dli.state.pa.us</vt:lpstr>
      <vt:lpstr>Office of Vocational Rehabilitation  3200 Lovell Place | Erie, PA 16503 814.871.4551 | 800.541.0721 www.dli.state.pa.us</vt:lpstr>
    </vt:vector>
  </TitlesOfParts>
  <Company>Department of Labor &amp; Industry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OVR-Erie District Office</dc:title>
  <dc:creator>jhewitt</dc:creator>
  <cp:lastModifiedBy>jhewitt</cp:lastModifiedBy>
  <cp:revision>150</cp:revision>
  <dcterms:created xsi:type="dcterms:W3CDTF">2006-10-27T13:13:19Z</dcterms:created>
  <dcterms:modified xsi:type="dcterms:W3CDTF">2013-03-28T15:49:04Z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0x010100C019523A59B18F4A84BB81D266F8A022</vt:lpwstr>
  </property>
</Properties>
</file>